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82" r:id="rId11"/>
    <p:sldId id="265" r:id="rId12"/>
    <p:sldId id="266" r:id="rId13"/>
    <p:sldId id="268" r:id="rId14"/>
    <p:sldId id="267" r:id="rId15"/>
    <p:sldId id="269" r:id="rId16"/>
    <p:sldId id="272" r:id="rId17"/>
    <p:sldId id="273" r:id="rId18"/>
    <p:sldId id="274" r:id="rId19"/>
    <p:sldId id="275" r:id="rId20"/>
    <p:sldId id="277" r:id="rId21"/>
    <p:sldId id="279" r:id="rId22"/>
    <p:sldId id="270" r:id="rId23"/>
    <p:sldId id="271" r:id="rId24"/>
    <p:sldId id="276" r:id="rId25"/>
    <p:sldId id="278" r:id="rId26"/>
    <p:sldId id="280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045A-2281-6889-3E5D-A10EAFC75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8252C9-4F19-9574-980A-920860714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ECFFA-0A91-24F0-F06E-9BF36E055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50C2-1118-4043-A71A-7358124F359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0B96D-B95E-9EBE-D081-21F6E064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8A0B7-9A55-A783-C0E2-CD958317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8D5-9CE6-4C09-AB6E-F817DA6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0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7BE82-059F-3412-9496-1D6E45CD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9B2A2-D6CD-9B10-9892-294A84664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8A08D-3559-A0B8-83D5-B578E8E1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50C2-1118-4043-A71A-7358124F359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61997-4EDC-A8C3-1EB8-130F8F3A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AD803-8239-04DD-F712-F7DE68B6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8D5-9CE6-4C09-AB6E-F817DA6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1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0534B4-DC1A-AFED-6E59-B4D2D8499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BE8A6-213B-7508-E0BE-AAAD49BCD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44FB6-89B0-4E39-5F21-6067E1D4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50C2-1118-4043-A71A-7358124F359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A5074-3BD0-0D8F-992A-0A1548A1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9F466-6DA9-10FB-6B0C-7F538FF4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8D5-9CE6-4C09-AB6E-F817DA6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4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A3EAE-5E19-7A96-14A2-A5143535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D45E5-312F-B8FF-2BCE-05E8C41DB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5E739-4215-E9C2-2BFF-78A847BB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50C2-1118-4043-A71A-7358124F359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01B45-FD73-F039-F259-49C6F379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65790-A5D8-1DE5-839E-4F0DD96C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8D5-9CE6-4C09-AB6E-F817DA6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5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D0663-C528-599C-84D7-66105911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058E3-39B5-ECA8-E08A-BC784AE05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76DE5-8354-7ABC-7987-D9C4CD4A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50C2-1118-4043-A71A-7358124F359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0B4D3-651B-2739-791A-0D190762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B1FF3-85F3-F557-DF88-80CED255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8D5-9CE6-4C09-AB6E-F817DA6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7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C242-7019-0A7C-9A63-530E06E0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A52F-5FD3-C4C8-75D3-571B7E0B0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98C84-24EA-2AB2-5F83-621F06F00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166F0-5FBE-47DA-C2E9-32DEA168D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50C2-1118-4043-A71A-7358124F359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6B182-2C5F-768E-528E-21009036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EBF60-8692-2140-DE6A-E285A4F0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8D5-9CE6-4C09-AB6E-F817DA6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9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1FD4-B870-4B38-9B8A-D16FDB57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6BED6-A5EC-3178-467C-B29586B8C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73F98-D7DB-D255-E64A-497EFC38B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43469-42FE-C197-5517-65971F2E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43402-A1A1-25F1-25A3-E4968B007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11F003-8F16-C931-B84F-851F812D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50C2-1118-4043-A71A-7358124F359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5AF1C-D063-9378-C28A-F5E8EEE0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A7369-E8B6-6496-1462-832CCDED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8D5-9CE6-4C09-AB6E-F817DA6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1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7503-EFC5-4451-ACE1-03B413A0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EE1D1-5407-921A-2EFA-67AA4448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50C2-1118-4043-A71A-7358124F359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2F782-4923-C879-5EE8-2804FFD5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C57AC-8711-4E46-B068-CCC50363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8D5-9CE6-4C09-AB6E-F817DA6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2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30976A-EBCC-FE51-34F0-C116609F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50C2-1118-4043-A71A-7358124F359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DE87F-6059-7CD3-6FC3-BC99F18E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FE3DB-0738-9690-75DC-0436FB0E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8D5-9CE6-4C09-AB6E-F817DA6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6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9791-A2F4-FA48-1174-07E42A38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A380B-DBC9-CE7C-F887-335AAE964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2C19D-0A26-1501-62FE-B8AA76E3F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6A505-C769-3511-5DEC-C713FE4B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50C2-1118-4043-A71A-7358124F359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3E785-8B94-0776-E4CB-5DD77C92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2D06F-2D68-A4B5-5018-BA911B5D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8D5-9CE6-4C09-AB6E-F817DA6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5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4706-8262-C51F-356C-C7270880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876170-EA6F-12AC-CD4D-065A50020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516C2-D378-0B14-7630-6D717E0C8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44449-4040-DFA3-8391-AEB5DF4C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50C2-1118-4043-A71A-7358124F359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7E63E-4BC6-6A3F-0032-2971CED6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4987F-AE35-5994-34C3-76A1ECC2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AE8D5-9CE6-4C09-AB6E-F817DA6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5EBCB-19A3-270A-C6F2-C760F34E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B53CE-40F7-5B55-5ACF-C576DCAD9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BDE71-9EA8-99B2-7876-7EEB2F001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0F50C2-1118-4043-A71A-7358124F359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A79DE-5E95-7BE4-D7AE-A476C0C0F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5950B-BCD3-1758-3B05-D21147C5C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3AE8D5-9CE6-4C09-AB6E-F817DA6C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2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85DA5-4B45-F06C-6BED-401E55835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Maplewood Cemetery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DF91D-12CA-0F64-0712-959EC9A58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Financial Operations Overview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card&#10;&#10;AI-generated content may be incorrect.">
            <a:extLst>
              <a:ext uri="{FF2B5EF4-FFF2-40B4-BE49-F238E27FC236}">
                <a16:creationId xmlns:a16="http://schemas.microsoft.com/office/drawing/2014/main" id="{088BA20C-F08C-BFC2-EF35-738C48B2F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4" y="124337"/>
            <a:ext cx="6367362" cy="6464327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88C2D11C-FDA4-6F33-087B-874281BFF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53" y="858281"/>
            <a:ext cx="1481328" cy="14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3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79849BF9-F82D-0CF4-0E11-600C14B88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2" y="99741"/>
            <a:ext cx="4331848" cy="6758259"/>
          </a:xfrm>
          <a:prstGeom prst="rect">
            <a:avLst/>
          </a:prstGeom>
        </p:spPr>
      </p:pic>
      <p:pic>
        <p:nvPicPr>
          <p:cNvPr id="8" name="Picture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23DC6EB-B83A-60A7-4C19-D4FAC38D6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50" y="3478870"/>
            <a:ext cx="4795103" cy="3127826"/>
          </a:xfrm>
          <a:prstGeom prst="rect">
            <a:avLst/>
          </a:prstGeom>
        </p:spPr>
      </p:pic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4F654A44-3E97-70E3-ED4A-BAC287960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50" y="1078307"/>
            <a:ext cx="4795103" cy="2280484"/>
          </a:xfrm>
          <a:prstGeom prst="rect">
            <a:avLst/>
          </a:prstGeom>
        </p:spPr>
      </p:pic>
      <p:pic>
        <p:nvPicPr>
          <p:cNvPr id="11" name="Picture 1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0809A30-F450-43DA-2B3B-00C472A90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74" y="2106878"/>
            <a:ext cx="3487741" cy="32435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F150232-6B51-4DA6-231B-48C33BF58072}"/>
              </a:ext>
            </a:extLst>
          </p:cNvPr>
          <p:cNvSpPr txBox="1">
            <a:spLocks/>
          </p:cNvSpPr>
          <p:nvPr/>
        </p:nvSpPr>
        <p:spPr>
          <a:xfrm>
            <a:off x="3323285" y="342826"/>
            <a:ext cx="7172737" cy="675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dirty="0"/>
              <a:t>QuickBooks is our primary financial tool</a:t>
            </a:r>
          </a:p>
        </p:txBody>
      </p:sp>
    </p:spTree>
    <p:extLst>
      <p:ext uri="{BB962C8B-B14F-4D97-AF65-F5344CB8AC3E}">
        <p14:creationId xmlns:p14="http://schemas.microsoft.com/office/powerpoint/2010/main" val="49885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73979-D062-1733-CCBC-9BE6EE37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86" y="54125"/>
            <a:ext cx="9795638" cy="9550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QBO Grave Sale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866E560-C0DA-CFE7-9D7B-65AC5C844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05" y="978615"/>
            <a:ext cx="5691801" cy="3644262"/>
          </a:xfrm>
          <a:prstGeom prst="rect">
            <a:avLst/>
          </a:prstGeom>
        </p:spPr>
      </p:pic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6D32FDD-8361-51CA-16B2-986AD43E0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2" y="978615"/>
            <a:ext cx="5828261" cy="3346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347AAA-40D0-255D-7DE0-64679072DE19}"/>
              </a:ext>
            </a:extLst>
          </p:cNvPr>
          <p:cNvSpPr txBox="1"/>
          <p:nvPr/>
        </p:nvSpPr>
        <p:spPr>
          <a:xfrm>
            <a:off x="266213" y="4572000"/>
            <a:ext cx="58282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QBO generates the sales invoice and records the payments to the customer account. </a:t>
            </a:r>
          </a:p>
          <a:p>
            <a:endParaRPr lang="en-US" dirty="0"/>
          </a:p>
          <a:p>
            <a:r>
              <a:rPr lang="en-US" dirty="0"/>
              <a:t>The ACCESS Database must be updated manually to record the sale location and owner.</a:t>
            </a:r>
          </a:p>
          <a:p>
            <a:r>
              <a:rPr lang="en-US" dirty="0"/>
              <a:t>The ACCESS Database is the Master Record of all graves.</a:t>
            </a:r>
          </a:p>
          <a:p>
            <a:r>
              <a:rPr lang="en-US" dirty="0"/>
              <a:t>The new records are then uploaded to </a:t>
            </a:r>
            <a:r>
              <a:rPr lang="en-US" dirty="0" err="1"/>
              <a:t>MWCAdmin</a:t>
            </a:r>
            <a:r>
              <a:rPr lang="en-US" dirty="0"/>
              <a:t>.</a:t>
            </a: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1CD390A-7F8B-1906-727A-906595C24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88" y="4785794"/>
            <a:ext cx="2798095" cy="19092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BB1247-57C6-35A0-5F7C-71A9EB1A0801}"/>
              </a:ext>
            </a:extLst>
          </p:cNvPr>
          <p:cNvSpPr txBox="1"/>
          <p:nvPr/>
        </p:nvSpPr>
        <p:spPr>
          <a:xfrm>
            <a:off x="9158783" y="5140274"/>
            <a:ext cx="2153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from searching for </a:t>
            </a:r>
            <a:r>
              <a:rPr lang="en-US" b="1" dirty="0"/>
              <a:t>DEED Owner</a:t>
            </a:r>
            <a:r>
              <a:rPr lang="en-US" dirty="0"/>
              <a:t> in </a:t>
            </a:r>
            <a:r>
              <a:rPr lang="en-US" dirty="0" err="1"/>
              <a:t>MWCAdmin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4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C0A76F2-A0E0-3161-8402-2A5E518DC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4" y="229933"/>
            <a:ext cx="5469376" cy="2426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8DDED-B1D4-FCE5-18AC-D67FF03E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158" y="56153"/>
            <a:ext cx="4425993" cy="176061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QBO Interment, (full)</a:t>
            </a:r>
            <a:br>
              <a:rPr lang="en-US" sz="3200" dirty="0"/>
            </a:br>
            <a:r>
              <a:rPr lang="en-US" sz="3200" dirty="0"/>
              <a:t>Pledge Invoice), Payment, Expense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7C282D-877D-4421-AE88-49942CA4B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76" y="2486719"/>
            <a:ext cx="7255043" cy="8711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B0CD9C-54A7-1F99-C3FC-53C41A3506D2}"/>
              </a:ext>
            </a:extLst>
          </p:cNvPr>
          <p:cNvSpPr txBox="1"/>
          <p:nvPr/>
        </p:nvSpPr>
        <p:spPr>
          <a:xfrm>
            <a:off x="6400800" y="1973179"/>
            <a:ext cx="4006516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Verify that Grave has been paid for:</a:t>
            </a:r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0B6BE470-3DFB-362D-2EC6-45256F77A31F}"/>
              </a:ext>
            </a:extLst>
          </p:cNvPr>
          <p:cNvSpPr/>
          <p:nvPr/>
        </p:nvSpPr>
        <p:spPr>
          <a:xfrm flipV="1">
            <a:off x="10070432" y="2064275"/>
            <a:ext cx="1770238" cy="372979"/>
          </a:xfrm>
          <a:prstGeom prst="bentUpArrow">
            <a:avLst>
              <a:gd name="adj1" fmla="val 33904"/>
              <a:gd name="adj2" fmla="val 18228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0F3EE51-C8FC-8A84-08C3-BD9D81E09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4" y="3498443"/>
            <a:ext cx="5543122" cy="3261738"/>
          </a:xfrm>
          <a:prstGeom prst="rect">
            <a:avLst/>
          </a:prstGeom>
        </p:spPr>
      </p:pic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C51B813-A13F-4DBD-C28B-49EA1D1EA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63" y="3498443"/>
            <a:ext cx="6017543" cy="32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66FD-D21A-2695-3F67-8DDB98FF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85" y="173851"/>
            <a:ext cx="6460958" cy="99321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How are the foundation PRICE and COST calculated?</a:t>
            </a:r>
          </a:p>
        </p:txBody>
      </p:sp>
      <p:pic>
        <p:nvPicPr>
          <p:cNvPr id="15" name="Picture 14" descr="A screenshot of a phone&#10;&#10;AI-generated content may be incorrect.">
            <a:extLst>
              <a:ext uri="{FF2B5EF4-FFF2-40B4-BE49-F238E27FC236}">
                <a16:creationId xmlns:a16="http://schemas.microsoft.com/office/drawing/2014/main" id="{F5033F26-FE62-97C3-B878-3E800B6A8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0" y="1652062"/>
            <a:ext cx="2273550" cy="4791453"/>
          </a:xfrm>
          <a:prstGeom prst="rect">
            <a:avLst/>
          </a:prstGeo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42B8CE4-DF30-0A32-01E7-D8601B936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43" y="168435"/>
            <a:ext cx="2341460" cy="3424822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748436E-44E1-2A19-E781-F03242CDB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43" y="192503"/>
            <a:ext cx="2494404" cy="431392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568F518-D6EB-DA49-DA87-A5892242548E}"/>
              </a:ext>
            </a:extLst>
          </p:cNvPr>
          <p:cNvSpPr/>
          <p:nvPr/>
        </p:nvSpPr>
        <p:spPr>
          <a:xfrm>
            <a:off x="125329" y="5077324"/>
            <a:ext cx="542426" cy="19250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document&#10;&#10;AI-generated content may be incorrect.">
            <a:extLst>
              <a:ext uri="{FF2B5EF4-FFF2-40B4-BE49-F238E27FC236}">
                <a16:creationId xmlns:a16="http://schemas.microsoft.com/office/drawing/2014/main" id="{7DD79481-F42D-BD65-6A55-DCD5F6EA3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09" y="1077007"/>
            <a:ext cx="4289817" cy="5441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A1762C-2179-2A89-F017-0F3656880CA7}"/>
              </a:ext>
            </a:extLst>
          </p:cNvPr>
          <p:cNvSpPr txBox="1"/>
          <p:nvPr/>
        </p:nvSpPr>
        <p:spPr>
          <a:xfrm>
            <a:off x="7176503" y="3593257"/>
            <a:ext cx="2413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26x14 ordered</a:t>
            </a:r>
          </a:p>
          <a:p>
            <a:r>
              <a:rPr lang="en-US" dirty="0"/>
              <a:t>Add:</a:t>
            </a:r>
          </a:p>
          <a:p>
            <a:r>
              <a:rPr lang="en-US" dirty="0"/>
              <a:t>2x2 mowing collar</a:t>
            </a:r>
          </a:p>
          <a:p>
            <a:r>
              <a:rPr lang="en-US" dirty="0"/>
              <a:t>=28x16 foundation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8E5DD1CC-5D0C-A239-F801-99D48A57C978}"/>
              </a:ext>
            </a:extLst>
          </p:cNvPr>
          <p:cNvSpPr/>
          <p:nvPr/>
        </p:nvSpPr>
        <p:spPr>
          <a:xfrm rot="1485915">
            <a:off x="5754030" y="3470045"/>
            <a:ext cx="1434326" cy="16217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20E0E56-4930-77D9-6B1F-4B90F57513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55" y="5437609"/>
            <a:ext cx="2433888" cy="6208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5225CF-A255-BDC5-15A1-C446A33A9B89}"/>
              </a:ext>
            </a:extLst>
          </p:cNvPr>
          <p:cNvSpPr txBox="1"/>
          <p:nvPr/>
        </p:nvSpPr>
        <p:spPr>
          <a:xfrm>
            <a:off x="7176503" y="5077324"/>
            <a:ext cx="209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Verify Location: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9010467E-E595-199D-2B63-48505BE99ADA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499811" y="3953542"/>
            <a:ext cx="2676692" cy="1308448"/>
          </a:xfrm>
          <a:prstGeom prst="curvedConnector3">
            <a:avLst/>
          </a:prstGeom>
          <a:ln w="508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2FB0942-F11E-9137-04B8-0A7402421B96}"/>
              </a:ext>
            </a:extLst>
          </p:cNvPr>
          <p:cNvSpPr txBox="1"/>
          <p:nvPr/>
        </p:nvSpPr>
        <p:spPr>
          <a:xfrm>
            <a:off x="9875863" y="4810635"/>
            <a:ext cx="2061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Monument data also is entered in the ACCESS Database and tracked for completion.</a:t>
            </a:r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19BAE4CF-1A44-9314-0602-BD3AB8BA40D0}"/>
              </a:ext>
            </a:extLst>
          </p:cNvPr>
          <p:cNvCxnSpPr>
            <a:cxnSpLocks/>
          </p:cNvCxnSpPr>
          <p:nvPr/>
        </p:nvCxnSpPr>
        <p:spPr>
          <a:xfrm flipV="1">
            <a:off x="1704811" y="2827421"/>
            <a:ext cx="1332810" cy="316154"/>
          </a:xfrm>
          <a:prstGeom prst="curvedConnector3">
            <a:avLst/>
          </a:prstGeom>
          <a:ln w="508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52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4C24ADC-0559-7736-C5CB-1CDAD5583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24" y="3282901"/>
            <a:ext cx="6257509" cy="3430370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B5B6353-10A4-5C3F-7B98-AB7BED573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89" y="226615"/>
            <a:ext cx="6682944" cy="2932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8FE394-2F27-FC65-493D-87342BD8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2" y="-37091"/>
            <a:ext cx="2088547" cy="2587050"/>
          </a:xfrm>
        </p:spPr>
        <p:txBody>
          <a:bodyPr>
            <a:normAutofit/>
          </a:bodyPr>
          <a:lstStyle/>
          <a:p>
            <a:r>
              <a:rPr lang="en-US" sz="2800" dirty="0"/>
              <a:t>QBO Foundations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B0D7D229-3444-F083-9C94-8FD3378577BD}"/>
              </a:ext>
            </a:extLst>
          </p:cNvPr>
          <p:cNvSpPr/>
          <p:nvPr/>
        </p:nvSpPr>
        <p:spPr>
          <a:xfrm>
            <a:off x="10884568" y="2357454"/>
            <a:ext cx="782054" cy="192505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66DD50D-BA95-AE52-EE49-38F97F3AFDB0}"/>
              </a:ext>
            </a:extLst>
          </p:cNvPr>
          <p:cNvSpPr/>
          <p:nvPr/>
        </p:nvSpPr>
        <p:spPr>
          <a:xfrm rot="16200000">
            <a:off x="10740189" y="4980780"/>
            <a:ext cx="782054" cy="19250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11DC9-E02B-5E5D-915D-473BDA4E108F}"/>
              </a:ext>
            </a:extLst>
          </p:cNvPr>
          <p:cNvSpPr txBox="1"/>
          <p:nvPr/>
        </p:nvSpPr>
        <p:spPr>
          <a:xfrm>
            <a:off x="11227469" y="1935872"/>
            <a:ext cx="87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$806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5F5FA7-FB71-303F-3FCE-0291A1379EA4}"/>
              </a:ext>
            </a:extLst>
          </p:cNvPr>
          <p:cNvSpPr txBox="1"/>
          <p:nvPr/>
        </p:nvSpPr>
        <p:spPr>
          <a:xfrm>
            <a:off x="10704095" y="4180809"/>
            <a:ext cx="87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$448</a:t>
            </a:r>
          </a:p>
        </p:txBody>
      </p:sp>
      <p:pic>
        <p:nvPicPr>
          <p:cNvPr id="21" name="Picture 20" descr="A close-up of a document&#10;&#10;AI-generated content may be incorrect.">
            <a:extLst>
              <a:ext uri="{FF2B5EF4-FFF2-40B4-BE49-F238E27FC236}">
                <a16:creationId xmlns:a16="http://schemas.microsoft.com/office/drawing/2014/main" id="{E5EE1968-D573-79A0-F083-CB5080982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50" y="-26272"/>
            <a:ext cx="2724208" cy="34556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341C3D-AA05-3724-846C-83BD0C218B60}"/>
              </a:ext>
            </a:extLst>
          </p:cNvPr>
          <p:cNvSpPr txBox="1"/>
          <p:nvPr/>
        </p:nvSpPr>
        <p:spPr>
          <a:xfrm>
            <a:off x="124202" y="1935872"/>
            <a:ext cx="1960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Verify that the grave is fully paid for first…..</a:t>
            </a: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E590155-8769-DE69-30FE-D5797D847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2" y="3294864"/>
            <a:ext cx="5406485" cy="33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8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E8B7-978D-C071-88A6-B172DA254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MWC Quarterly Business Report</a:t>
            </a:r>
          </a:p>
        </p:txBody>
      </p:sp>
      <p:pic>
        <p:nvPicPr>
          <p:cNvPr id="5" name="Content Placeholder 4" descr="A pie chart with numbers and a pie chart&#10;&#10;AI-generated content may be incorrect.">
            <a:extLst>
              <a:ext uri="{FF2B5EF4-FFF2-40B4-BE49-F238E27FC236}">
                <a16:creationId xmlns:a16="http://schemas.microsoft.com/office/drawing/2014/main" id="{22B7D78A-DB66-91DC-B003-3F7E2FC89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73" y="949481"/>
            <a:ext cx="9407054" cy="5667887"/>
          </a:xfrm>
        </p:spPr>
      </p:pic>
    </p:spTree>
    <p:extLst>
      <p:ext uri="{BB962C8B-B14F-4D97-AF65-F5344CB8AC3E}">
        <p14:creationId xmlns:p14="http://schemas.microsoft.com/office/powerpoint/2010/main" val="560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D3EAD-F760-96A7-7CBE-F93EB415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46" y="365125"/>
            <a:ext cx="6420853" cy="1325563"/>
          </a:xfrm>
        </p:spPr>
        <p:txBody>
          <a:bodyPr/>
          <a:lstStyle/>
          <a:p>
            <a:r>
              <a:rPr lang="en-US" dirty="0"/>
              <a:t>MWC Business Report</a:t>
            </a:r>
          </a:p>
        </p:txBody>
      </p:sp>
      <p:pic>
        <p:nvPicPr>
          <p:cNvPr id="5" name="Content Placeholder 4" descr="A close-up of a calendar&#10;&#10;AI-generated content may be incorrect.">
            <a:extLst>
              <a:ext uri="{FF2B5EF4-FFF2-40B4-BE49-F238E27FC236}">
                <a16:creationId xmlns:a16="http://schemas.microsoft.com/office/drawing/2014/main" id="{85A1B255-83E0-E512-287E-587A79BA7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55" y="2057400"/>
            <a:ext cx="7808145" cy="4590579"/>
          </a:xfrm>
        </p:spPr>
      </p:pic>
      <p:pic>
        <p:nvPicPr>
          <p:cNvPr id="7" name="Picture 6" descr="A close-up of a spreadsheet&#10;&#10;AI-generated content may be incorrect.">
            <a:extLst>
              <a:ext uri="{FF2B5EF4-FFF2-40B4-BE49-F238E27FC236}">
                <a16:creationId xmlns:a16="http://schemas.microsoft.com/office/drawing/2014/main" id="{C94120A1-38DC-5779-695F-A1EF650E8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4" y="365125"/>
            <a:ext cx="3791989" cy="26337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0E3698-576F-4486-D44E-9ED4105CC51D}"/>
              </a:ext>
            </a:extLst>
          </p:cNvPr>
          <p:cNvSpPr/>
          <p:nvPr/>
        </p:nvSpPr>
        <p:spPr>
          <a:xfrm>
            <a:off x="1888958" y="365125"/>
            <a:ext cx="2177715" cy="18847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AD2CC2F1-82CD-A8E1-D425-83D27FC04993}"/>
              </a:ext>
            </a:extLst>
          </p:cNvPr>
          <p:cNvSpPr/>
          <p:nvPr/>
        </p:nvSpPr>
        <p:spPr>
          <a:xfrm rot="5400000">
            <a:off x="3781634" y="1173992"/>
            <a:ext cx="1231161" cy="535656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ABD7660-0163-8838-2B85-BA9999A8A8E9}"/>
              </a:ext>
            </a:extLst>
          </p:cNvPr>
          <p:cNvCxnSpPr/>
          <p:nvPr/>
        </p:nvCxnSpPr>
        <p:spPr>
          <a:xfrm rot="10800000">
            <a:off x="1046747" y="565485"/>
            <a:ext cx="3019926" cy="2658979"/>
          </a:xfrm>
          <a:prstGeom prst="bentConnector3">
            <a:avLst>
              <a:gd name="adj1" fmla="val 76693"/>
            </a:avLst>
          </a:prstGeom>
          <a:ln w="60325">
            <a:solidFill>
              <a:schemeClr val="accent6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445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6D72D3-D5C4-7044-24E6-570B32A05BF0}"/>
              </a:ext>
            </a:extLst>
          </p:cNvPr>
          <p:cNvSpPr txBox="1">
            <a:spLocks/>
          </p:cNvSpPr>
          <p:nvPr/>
        </p:nvSpPr>
        <p:spPr>
          <a:xfrm>
            <a:off x="6489534" y="255336"/>
            <a:ext cx="42471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MWC Business Report</a:t>
            </a:r>
          </a:p>
        </p:txBody>
      </p:sp>
      <p:pic>
        <p:nvPicPr>
          <p:cNvPr id="7" name="Picture 6" descr="A pie chart and spreadsheet&#10;&#10;AI-generated content may be incorrect.">
            <a:extLst>
              <a:ext uri="{FF2B5EF4-FFF2-40B4-BE49-F238E27FC236}">
                <a16:creationId xmlns:a16="http://schemas.microsoft.com/office/drawing/2014/main" id="{9C0DFA46-758F-99BB-FCDA-44F61E600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75"/>
            <a:ext cx="5468093" cy="3790448"/>
          </a:xfrm>
          <a:prstGeom prst="rect">
            <a:avLst/>
          </a:prstGeom>
        </p:spPr>
      </p:pic>
      <p:pic>
        <p:nvPicPr>
          <p:cNvPr id="9" name="Picture 8" descr="A screenshot of a report&#10;&#10;AI-generated content may be incorrect.">
            <a:extLst>
              <a:ext uri="{FF2B5EF4-FFF2-40B4-BE49-F238E27FC236}">
                <a16:creationId xmlns:a16="http://schemas.microsoft.com/office/drawing/2014/main" id="{79BC198D-130D-5961-428A-E163D1EB5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05" y="1690688"/>
            <a:ext cx="4829175" cy="5124450"/>
          </a:xfrm>
          <a:prstGeom prst="rect">
            <a:avLst/>
          </a:prstGeom>
        </p:spPr>
      </p:pic>
      <p:sp>
        <p:nvSpPr>
          <p:cNvPr id="10" name="Arrow: Bent-Up 9">
            <a:extLst>
              <a:ext uri="{FF2B5EF4-FFF2-40B4-BE49-F238E27FC236}">
                <a16:creationId xmlns:a16="http://schemas.microsoft.com/office/drawing/2014/main" id="{330E1FD9-9A52-B126-57B8-9898D96F21D1}"/>
              </a:ext>
            </a:extLst>
          </p:cNvPr>
          <p:cNvSpPr/>
          <p:nvPr/>
        </p:nvSpPr>
        <p:spPr>
          <a:xfrm flipH="1">
            <a:off x="944735" y="1690688"/>
            <a:ext cx="5359812" cy="3476624"/>
          </a:xfrm>
          <a:prstGeom prst="bentUpArrow">
            <a:avLst>
              <a:gd name="adj1" fmla="val 7763"/>
              <a:gd name="adj2" fmla="val 6831"/>
              <a:gd name="adj3" fmla="val 149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5B40E-8385-BB71-45C5-14B472D0ED07}"/>
              </a:ext>
            </a:extLst>
          </p:cNvPr>
          <p:cNvSpPr txBox="1"/>
          <p:nvPr/>
        </p:nvSpPr>
        <p:spPr>
          <a:xfrm>
            <a:off x="469232" y="5402179"/>
            <a:ext cx="511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Graves SOLD calculations are different than Grave SALES ($)</a:t>
            </a:r>
          </a:p>
        </p:txBody>
      </p:sp>
    </p:spTree>
    <p:extLst>
      <p:ext uri="{BB962C8B-B14F-4D97-AF65-F5344CB8AC3E}">
        <p14:creationId xmlns:p14="http://schemas.microsoft.com/office/powerpoint/2010/main" val="373835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0D7794-FF9C-59A8-25E2-691BE8CDE322}"/>
              </a:ext>
            </a:extLst>
          </p:cNvPr>
          <p:cNvSpPr txBox="1">
            <a:spLocks/>
          </p:cNvSpPr>
          <p:nvPr/>
        </p:nvSpPr>
        <p:spPr>
          <a:xfrm>
            <a:off x="1395657" y="97765"/>
            <a:ext cx="9424737" cy="914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QBO provides P&amp;L Reports</a:t>
            </a:r>
          </a:p>
        </p:txBody>
      </p:sp>
      <p:pic>
        <p:nvPicPr>
          <p:cNvPr id="3" name="Picture 2" descr="A close-up of a receipt&#10;&#10;AI-generated content may be incorrect.">
            <a:extLst>
              <a:ext uri="{FF2B5EF4-FFF2-40B4-BE49-F238E27FC236}">
                <a16:creationId xmlns:a16="http://schemas.microsoft.com/office/drawing/2014/main" id="{DAC76EC1-E42D-0EC2-0477-3D0D8629D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75" y="1012649"/>
            <a:ext cx="9547649" cy="52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2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D57B-CE32-B9C6-D7DC-44DF1C06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91" y="147803"/>
            <a:ext cx="8125326" cy="927236"/>
          </a:xfrm>
        </p:spPr>
        <p:txBody>
          <a:bodyPr/>
          <a:lstStyle/>
          <a:p>
            <a:pPr algn="ctr"/>
            <a:r>
              <a:rPr lang="en-US" dirty="0"/>
              <a:t>QBO provides P&amp;L Reports</a:t>
            </a:r>
          </a:p>
        </p:txBody>
      </p:sp>
      <p:pic>
        <p:nvPicPr>
          <p:cNvPr id="5" name="Content Placeholder 4" descr="A close-up of a document&#10;&#10;AI-generated content may be incorrect.">
            <a:extLst>
              <a:ext uri="{FF2B5EF4-FFF2-40B4-BE49-F238E27FC236}">
                <a16:creationId xmlns:a16="http://schemas.microsoft.com/office/drawing/2014/main" id="{C2AB1C63-60B4-E416-8433-B0DD7313D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7" y="986713"/>
            <a:ext cx="10634211" cy="5463513"/>
          </a:xfrm>
        </p:spPr>
      </p:pic>
    </p:spTree>
    <p:extLst>
      <p:ext uri="{BB962C8B-B14F-4D97-AF65-F5344CB8AC3E}">
        <p14:creationId xmlns:p14="http://schemas.microsoft.com/office/powerpoint/2010/main" val="121790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able with numbers and numbers&#10;&#10;AI-generated content may be incorrect.">
            <a:extLst>
              <a:ext uri="{FF2B5EF4-FFF2-40B4-BE49-F238E27FC236}">
                <a16:creationId xmlns:a16="http://schemas.microsoft.com/office/drawing/2014/main" id="{79E7AA14-5DA7-8D7C-67DD-2A74C0E8E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4" y="181289"/>
            <a:ext cx="8337177" cy="65446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855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9C60A-B9B5-1FF0-C003-B80711D8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QBO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PM Div/Int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report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F81CFB2-1A5B-DBDF-6071-9BF546DD2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96" y="391886"/>
            <a:ext cx="7268980" cy="63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60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5AF8-938A-8988-E2D5-0946ED45B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35" y="105633"/>
            <a:ext cx="10515600" cy="1325563"/>
          </a:xfrm>
        </p:spPr>
        <p:txBody>
          <a:bodyPr/>
          <a:lstStyle/>
          <a:p>
            <a:r>
              <a:rPr lang="en-US" dirty="0"/>
              <a:t>MWC Quarterly Business Report - Expenses</a:t>
            </a:r>
          </a:p>
        </p:txBody>
      </p:sp>
      <p:pic>
        <p:nvPicPr>
          <p:cNvPr id="5" name="Content Placeholder 4" descr="A pie chart with numbers and text&#10;&#10;AI-generated content may be incorrect.">
            <a:extLst>
              <a:ext uri="{FF2B5EF4-FFF2-40B4-BE49-F238E27FC236}">
                <a16:creationId xmlns:a16="http://schemas.microsoft.com/office/drawing/2014/main" id="{62C01CF1-6226-C119-ADB1-DD4D35404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79" y="1253330"/>
            <a:ext cx="7588286" cy="5326645"/>
          </a:xfrm>
        </p:spPr>
      </p:pic>
      <p:pic>
        <p:nvPicPr>
          <p:cNvPr id="7" name="Picture 6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282E3266-7924-D94A-2A4D-137235AAD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8" y="1534987"/>
            <a:ext cx="3761780" cy="270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90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47C368EB-727D-9962-7D65-8FBC2C172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2" y="733926"/>
            <a:ext cx="11138204" cy="5958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1DEC3B-C7BC-23EA-0F6D-9AFF788B6899}"/>
              </a:ext>
            </a:extLst>
          </p:cNvPr>
          <p:cNvSpPr txBox="1"/>
          <p:nvPr/>
        </p:nvSpPr>
        <p:spPr>
          <a:xfrm>
            <a:off x="1167070" y="252663"/>
            <a:ext cx="987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Rate change requests have to be submitted and approved by the NYS Cemetery Division</a:t>
            </a:r>
          </a:p>
        </p:txBody>
      </p:sp>
    </p:spTree>
    <p:extLst>
      <p:ext uri="{BB962C8B-B14F-4D97-AF65-F5344CB8AC3E}">
        <p14:creationId xmlns:p14="http://schemas.microsoft.com/office/powerpoint/2010/main" val="3706523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AI-generated content may be incorrect.">
            <a:extLst>
              <a:ext uri="{FF2B5EF4-FFF2-40B4-BE49-F238E27FC236}">
                <a16:creationId xmlns:a16="http://schemas.microsoft.com/office/drawing/2014/main" id="{A9E40388-23B4-5651-199B-66C409D9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19" y="711641"/>
            <a:ext cx="9291290" cy="6041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3667DC-3E94-CAF1-C6BA-C1528F473100}"/>
              </a:ext>
            </a:extLst>
          </p:cNvPr>
          <p:cNvSpPr txBox="1"/>
          <p:nvPr/>
        </p:nvSpPr>
        <p:spPr>
          <a:xfrm>
            <a:off x="1167070" y="252663"/>
            <a:ext cx="987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Rate change requests have to be submitted and approved by the NYS Cemetery Division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63202-31F1-6CDF-41E4-28B08BBDC95B}"/>
              </a:ext>
            </a:extLst>
          </p:cNvPr>
          <p:cNvSpPr txBox="1"/>
          <p:nvPr/>
        </p:nvSpPr>
        <p:spPr>
          <a:xfrm>
            <a:off x="385007" y="6340642"/>
            <a:ext cx="540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Rate changes requests are permitted once per year.</a:t>
            </a:r>
          </a:p>
        </p:txBody>
      </p:sp>
    </p:spTree>
    <p:extLst>
      <p:ext uri="{BB962C8B-B14F-4D97-AF65-F5344CB8AC3E}">
        <p14:creationId xmlns:p14="http://schemas.microsoft.com/office/powerpoint/2010/main" val="1314963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B00547-74A6-9A73-CEB6-1773CD4BCBFC}"/>
              </a:ext>
            </a:extLst>
          </p:cNvPr>
          <p:cNvSpPr txBox="1"/>
          <p:nvPr/>
        </p:nvSpPr>
        <p:spPr>
          <a:xfrm>
            <a:off x="1385642" y="144379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Grave Buy-Back Considerations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AE9D8-624B-FE26-A4B4-359999F32954}"/>
              </a:ext>
            </a:extLst>
          </p:cNvPr>
          <p:cNvSpPr txBox="1"/>
          <p:nvPr/>
        </p:nvSpPr>
        <p:spPr>
          <a:xfrm>
            <a:off x="6368161" y="852265"/>
            <a:ext cx="52663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MWC is not required to buy-back any grave.</a:t>
            </a:r>
          </a:p>
          <a:p>
            <a:r>
              <a:rPr lang="en-US" dirty="0"/>
              <a:t>The NYS rules are more guidelines when the situation arises.</a:t>
            </a:r>
          </a:p>
          <a:p>
            <a:r>
              <a:rPr lang="en-US" dirty="0"/>
              <a:t>For instance, the table shows that if we strictly followed the NYS guidelines, we could potentially pay out more than the grave’s current sale price.</a:t>
            </a:r>
          </a:p>
          <a:p>
            <a:r>
              <a:rPr lang="en-US" dirty="0"/>
              <a:t>Buying back a grave can help both the requesting family and the cemetery.</a:t>
            </a:r>
          </a:p>
          <a:p>
            <a:r>
              <a:rPr lang="en-US" dirty="0"/>
              <a:t>Most surrounding cemeteries will NOT buy back graves.</a:t>
            </a:r>
          </a:p>
          <a:p>
            <a:r>
              <a:rPr lang="en-US" dirty="0"/>
              <a:t>Watch for deed ownership issues. A deceased deed owner can lead to family conflicts. These conflicts must be resolved, in writing, before we consider a buy back offer.</a:t>
            </a:r>
          </a:p>
          <a:p>
            <a:r>
              <a:rPr lang="en-US" dirty="0"/>
              <a:t>My preferred approach is to offer the amount it was initially sold for. There is some bargaining room but most families have agreed to that amount.</a:t>
            </a:r>
          </a:p>
          <a:p>
            <a:r>
              <a:rPr lang="en-US" dirty="0"/>
              <a:t>We can resell the grave at today’s price.</a:t>
            </a:r>
          </a:p>
        </p:txBody>
      </p:sp>
      <p:pic>
        <p:nvPicPr>
          <p:cNvPr id="9" name="Picture 8" descr="A screenshot of a calculator&#10;&#10;AI-generated content may be incorrect.">
            <a:extLst>
              <a:ext uri="{FF2B5EF4-FFF2-40B4-BE49-F238E27FC236}">
                <a16:creationId xmlns:a16="http://schemas.microsoft.com/office/drawing/2014/main" id="{40068E25-69D0-42A5-B663-5FD53D609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3" y="935990"/>
            <a:ext cx="5820280" cy="49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59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2621-1D5F-9349-215F-36286C3C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61"/>
            <a:ext cx="10515600" cy="1066633"/>
          </a:xfrm>
        </p:spPr>
        <p:txBody>
          <a:bodyPr/>
          <a:lstStyle/>
          <a:p>
            <a:r>
              <a:rPr lang="en-US" dirty="0"/>
              <a:t>Planning and Forecasting</a:t>
            </a:r>
          </a:p>
        </p:txBody>
      </p:sp>
      <p:pic>
        <p:nvPicPr>
          <p:cNvPr id="5" name="Picture 4" descr="A diagram of a pie chart&#10;&#10;AI-generated content may be incorrect.">
            <a:extLst>
              <a:ext uri="{FF2B5EF4-FFF2-40B4-BE49-F238E27FC236}">
                <a16:creationId xmlns:a16="http://schemas.microsoft.com/office/drawing/2014/main" id="{EDC4CFA6-AFCE-3B98-B9C3-E4A9A4FF3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2" y="866274"/>
            <a:ext cx="3818021" cy="2863516"/>
          </a:xfrm>
          <a:prstGeom prst="rect">
            <a:avLst/>
          </a:prstGeom>
        </p:spPr>
      </p:pic>
      <p:pic>
        <p:nvPicPr>
          <p:cNvPr id="7" name="Picture 6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89876983-B4D6-A701-6A22-794EBD80A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" y="3925187"/>
            <a:ext cx="6496050" cy="2590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394605-84C5-3395-4E5F-04543A98EFD2}"/>
              </a:ext>
            </a:extLst>
          </p:cNvPr>
          <p:cNvSpPr txBox="1"/>
          <p:nvPr/>
        </p:nvSpPr>
        <p:spPr>
          <a:xfrm>
            <a:off x="4584032" y="866274"/>
            <a:ext cx="6625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Planning and forecasting this business is difficult.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table below was generated as a ‘proforma’  attempt to see what the business would have to accomplish to reverse the downward signs.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can’t necessarily increase sales on demand, but we can identify cost cutting methods, such as delaying development projects or buying new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planning and forecasting for new developments has to be properly targeted. The development of new sections can take years to plan, permit and execute.</a:t>
            </a:r>
          </a:p>
        </p:txBody>
      </p:sp>
      <p:pic>
        <p:nvPicPr>
          <p:cNvPr id="10" name="Picture 9" descr="A solar panel and grass field&#10;&#10;AI-generated content may be incorrect.">
            <a:extLst>
              <a:ext uri="{FF2B5EF4-FFF2-40B4-BE49-F238E27FC236}">
                <a16:creationId xmlns:a16="http://schemas.microsoft.com/office/drawing/2014/main" id="{A1EBF1E6-7F2A-2A8C-7602-3F6BABFF3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79" y="3684823"/>
            <a:ext cx="4183480" cy="28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0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53EF-4A68-DB0A-F7C8-6488281E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31"/>
            <a:ext cx="10515600" cy="6604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All that review and analysis leads to this:</a:t>
            </a:r>
          </a:p>
        </p:txBody>
      </p:sp>
      <p:pic>
        <p:nvPicPr>
          <p:cNvPr id="5" name="Content Placeholder 4" descr="A close-up of a card&#10;&#10;AI-generated content may be incorrect.">
            <a:extLst>
              <a:ext uri="{FF2B5EF4-FFF2-40B4-BE49-F238E27FC236}">
                <a16:creationId xmlns:a16="http://schemas.microsoft.com/office/drawing/2014/main" id="{33827272-4A2C-2797-9A1A-F56BC0232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60" y="728616"/>
            <a:ext cx="6040680" cy="5900183"/>
          </a:xfrm>
        </p:spPr>
      </p:pic>
    </p:spTree>
    <p:extLst>
      <p:ext uri="{BB962C8B-B14F-4D97-AF65-F5344CB8AC3E}">
        <p14:creationId xmlns:p14="http://schemas.microsoft.com/office/powerpoint/2010/main" val="24901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D79FC-ACAE-E693-0375-DCD8A01E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72" y="44577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200" dirty="0"/>
              <a:t>Analyze – how is our business doing?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preadsheet with numbers and numbers&#10;&#10;AI-generated content may be incorrect.">
            <a:extLst>
              <a:ext uri="{FF2B5EF4-FFF2-40B4-BE49-F238E27FC236}">
                <a16:creationId xmlns:a16="http://schemas.microsoft.com/office/drawing/2014/main" id="{094978D0-2199-7900-B3AA-A1A628A7D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5" y="2660650"/>
            <a:ext cx="4318429" cy="4013810"/>
          </a:xfr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A08739A6-8ADF-2C45-D200-D0C228168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95" y="0"/>
            <a:ext cx="5448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1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CFA0-C5E2-3543-E8BC-65C9496C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11" y="262045"/>
            <a:ext cx="6372435" cy="5921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Presenting the financial reports (2006)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8E5CCC-C8B4-1C26-7EEC-22D3D6E6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640742" y="2309584"/>
            <a:ext cx="123362" cy="683316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A4F2E6-C9E1-359F-FAB8-8E3432107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72516" y="4941359"/>
            <a:ext cx="123362" cy="1569619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ocument with a letter&#10;&#10;AI-generated content may be incorrect.">
            <a:extLst>
              <a:ext uri="{FF2B5EF4-FFF2-40B4-BE49-F238E27FC236}">
                <a16:creationId xmlns:a16="http://schemas.microsoft.com/office/drawing/2014/main" id="{DD2DE7DC-CA6B-C6B3-B572-04B746EF4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3" y="795680"/>
            <a:ext cx="3787224" cy="5605120"/>
          </a:xfrm>
          <a:prstGeom prst="rect">
            <a:avLst/>
          </a:prstGeom>
        </p:spPr>
      </p:pic>
      <p:pic>
        <p:nvPicPr>
          <p:cNvPr id="10" name="Picture 9" descr="A close-up of a document&#10;&#10;AI-generated content may be incorrect.">
            <a:extLst>
              <a:ext uri="{FF2B5EF4-FFF2-40B4-BE49-F238E27FC236}">
                <a16:creationId xmlns:a16="http://schemas.microsoft.com/office/drawing/2014/main" id="{CB346BBE-8786-B6E5-59FA-1C8D8986B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37" y="991557"/>
            <a:ext cx="3610899" cy="4672928"/>
          </a:xfrm>
          <a:prstGeom prst="rect">
            <a:avLst/>
          </a:prstGeom>
        </p:spPr>
      </p:pic>
      <p:pic>
        <p:nvPicPr>
          <p:cNvPr id="12" name="Picture 11" descr="A close-up of a receipt&#10;&#10;AI-generated content may be incorrect.">
            <a:extLst>
              <a:ext uri="{FF2B5EF4-FFF2-40B4-BE49-F238E27FC236}">
                <a16:creationId xmlns:a16="http://schemas.microsoft.com/office/drawing/2014/main" id="{5026E89F-3B24-0718-4E8C-8321460FA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38" y="991557"/>
            <a:ext cx="3610899" cy="46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2A3D-F61A-D13B-91AB-11788E62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4"/>
            <a:ext cx="10515600" cy="969405"/>
          </a:xfrm>
        </p:spPr>
        <p:txBody>
          <a:bodyPr/>
          <a:lstStyle/>
          <a:p>
            <a:pPr algn="ctr"/>
            <a:r>
              <a:rPr lang="en-US" dirty="0"/>
              <a:t>Managing the accounts</a:t>
            </a:r>
          </a:p>
        </p:txBody>
      </p:sp>
      <p:pic>
        <p:nvPicPr>
          <p:cNvPr id="5" name="Content Placeholder 4" descr="A diagram of a company&#10;&#10;AI-generated content may be incorrect.">
            <a:extLst>
              <a:ext uri="{FF2B5EF4-FFF2-40B4-BE49-F238E27FC236}">
                <a16:creationId xmlns:a16="http://schemas.microsoft.com/office/drawing/2014/main" id="{5DDD132F-C1E7-0484-8B43-BD0E2F7DE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" y="1244375"/>
            <a:ext cx="11437625" cy="49587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34E9A-29C7-0168-F10B-007E78E6A57A}"/>
              </a:ext>
            </a:extLst>
          </p:cNvPr>
          <p:cNvSpPr txBox="1"/>
          <p:nvPr/>
        </p:nvSpPr>
        <p:spPr>
          <a:xfrm>
            <a:off x="1313935" y="875043"/>
            <a:ext cx="956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Accounts were analyzed, simplified and optimized. </a:t>
            </a:r>
          </a:p>
        </p:txBody>
      </p:sp>
    </p:spTree>
    <p:extLst>
      <p:ext uri="{BB962C8B-B14F-4D97-AF65-F5344CB8AC3E}">
        <p14:creationId xmlns:p14="http://schemas.microsoft.com/office/powerpoint/2010/main" val="153389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1C97-6E1B-F7EC-A466-4D3E8B1C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5" y="741392"/>
            <a:ext cx="3443514" cy="1161578"/>
          </a:xfrm>
        </p:spPr>
        <p:txBody>
          <a:bodyPr anchor="b">
            <a:normAutofit/>
          </a:bodyPr>
          <a:lstStyle/>
          <a:p>
            <a:r>
              <a:rPr lang="en-US" sz="3200" dirty="0"/>
              <a:t>What’s the business forecast?</a:t>
            </a:r>
          </a:p>
        </p:txBody>
      </p:sp>
      <p:pic>
        <p:nvPicPr>
          <p:cNvPr id="5" name="Content Placeholder 4" descr="A diagram of a pie chart&#10;&#10;AI-generated content may be incorrect.">
            <a:extLst>
              <a:ext uri="{FF2B5EF4-FFF2-40B4-BE49-F238E27FC236}">
                <a16:creationId xmlns:a16="http://schemas.microsoft.com/office/drawing/2014/main" id="{C8B45B7E-D078-B2FA-3573-BB246218A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4" y="975098"/>
            <a:ext cx="6449549" cy="4837161"/>
          </a:xfrm>
          <a:prstGeom prst="rect">
            <a:avLst/>
          </a:prstGeom>
        </p:spPr>
      </p:pic>
      <p:pic>
        <p:nvPicPr>
          <p:cNvPr id="7" name="Content Placeholder 6" descr="A graph showing a graph of cremation&#10;&#10;AI-generated content may be incorrect.">
            <a:extLst>
              <a:ext uri="{FF2B5EF4-FFF2-40B4-BE49-F238E27FC236}">
                <a16:creationId xmlns:a16="http://schemas.microsoft.com/office/drawing/2014/main" id="{834947E6-483C-9854-BB38-D4E30D0D6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63" y="2828428"/>
            <a:ext cx="4731600" cy="2983831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770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C0A9-A518-AB21-DB58-56047807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Tracking…..</a:t>
            </a:r>
          </a:p>
        </p:txBody>
      </p:sp>
      <p:pic>
        <p:nvPicPr>
          <p:cNvPr id="5" name="Content Placeholder 4" descr="A graph showing sales and statistics&#10;&#10;AI-generated content may be incorrect.">
            <a:extLst>
              <a:ext uri="{FF2B5EF4-FFF2-40B4-BE49-F238E27FC236}">
                <a16:creationId xmlns:a16="http://schemas.microsoft.com/office/drawing/2014/main" id="{3C97106B-B3BF-3E44-D9D3-9EBE83A52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1" y="1536867"/>
            <a:ext cx="6019122" cy="4351338"/>
          </a:xfrm>
        </p:spPr>
      </p:pic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A86FB32-9917-2343-509D-AAD6E7A8B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32" y="349416"/>
            <a:ext cx="5960483" cy="55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8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E2B9A-D875-D26F-DB99-182A96C3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56" y="4768247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/>
              <a:t>Keep accurate data, use the tools</a:t>
            </a:r>
          </a:p>
        </p:txBody>
      </p:sp>
      <p:pic>
        <p:nvPicPr>
          <p:cNvPr id="5" name="Content Placeholder 4" descr="A screenshot of a phone&#10;&#10;AI-generated content may be incorrect.">
            <a:extLst>
              <a:ext uri="{FF2B5EF4-FFF2-40B4-BE49-F238E27FC236}">
                <a16:creationId xmlns:a16="http://schemas.microsoft.com/office/drawing/2014/main" id="{64D9D07C-29F9-22FB-D17E-60037D1AE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7" y="359747"/>
            <a:ext cx="2070687" cy="4546380"/>
          </a:xfrm>
          <a:prstGeom prst="rect">
            <a:avLst/>
          </a:prstGeom>
        </p:spPr>
      </p:pic>
      <p:pic>
        <p:nvPicPr>
          <p:cNvPr id="9" name="Picture 8" descr="A diagram of cloud computing&#10;&#10;AI-generated content may be incorrect.">
            <a:extLst>
              <a:ext uri="{FF2B5EF4-FFF2-40B4-BE49-F238E27FC236}">
                <a16:creationId xmlns:a16="http://schemas.microsoft.com/office/drawing/2014/main" id="{7D2DD5C3-64AF-9A64-4A66-8FE63DDFF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2071"/>
            <a:ext cx="5379018" cy="4574056"/>
          </a:xfrm>
          <a:prstGeom prst="rect">
            <a:avLst/>
          </a:prstGeom>
        </p:spPr>
      </p:pic>
      <p:pic>
        <p:nvPicPr>
          <p:cNvPr id="7" name="Picture 6" descr="A diagram of a cell phone&#10;&#10;AI-generated content may be incorrect.">
            <a:extLst>
              <a:ext uri="{FF2B5EF4-FFF2-40B4-BE49-F238E27FC236}">
                <a16:creationId xmlns:a16="http://schemas.microsoft.com/office/drawing/2014/main" id="{E987EC2F-C848-589C-8A5B-8BE783E84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93" y="359747"/>
            <a:ext cx="3758184" cy="1916673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728A0-22B9-5069-5FD1-4B123AC7BD10}"/>
              </a:ext>
            </a:extLst>
          </p:cNvPr>
          <p:cNvSpPr txBox="1"/>
          <p:nvPr/>
        </p:nvSpPr>
        <p:spPr>
          <a:xfrm>
            <a:off x="2081463" y="5967663"/>
            <a:ext cx="747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Elephant" panose="02020904090505020303" pitchFamily="18" charset="0"/>
              </a:rPr>
              <a:t>The technology has changed. So must we…..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010C894-3AE7-82E7-B773-D185822C6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94" y="2347244"/>
            <a:ext cx="3758184" cy="25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6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AFC9-563C-DFC3-5D02-8A4D7885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746" y="365125"/>
            <a:ext cx="4592053" cy="1325563"/>
          </a:xfrm>
        </p:spPr>
        <p:txBody>
          <a:bodyPr/>
          <a:lstStyle/>
          <a:p>
            <a:r>
              <a:rPr lang="en-US" dirty="0"/>
              <a:t>What drives our prices?</a:t>
            </a:r>
          </a:p>
        </p:txBody>
      </p:sp>
      <p:pic>
        <p:nvPicPr>
          <p:cNvPr id="5" name="Content Placeholder 4" descr="A table with numbers and a green line&#10;&#10;AI-generated content may be incorrect.">
            <a:extLst>
              <a:ext uri="{FF2B5EF4-FFF2-40B4-BE49-F238E27FC236}">
                <a16:creationId xmlns:a16="http://schemas.microsoft.com/office/drawing/2014/main" id="{27C496C7-6922-E601-E2DE-0AD5BE4B0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46" y="1983049"/>
            <a:ext cx="5226895" cy="4643700"/>
          </a:xfrm>
        </p:spPr>
      </p:pic>
      <p:pic>
        <p:nvPicPr>
          <p:cNvPr id="7" name="Picture 6" descr="A table of sales with numbers and text&#10;&#10;AI-generated content may be incorrect.">
            <a:extLst>
              <a:ext uri="{FF2B5EF4-FFF2-40B4-BE49-F238E27FC236}">
                <a16:creationId xmlns:a16="http://schemas.microsoft.com/office/drawing/2014/main" id="{A444A95A-3D1F-FD1B-0ADB-19CD0346D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8" y="483124"/>
            <a:ext cx="62198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66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526</Words>
  <Application>Microsoft Office PowerPoint</Application>
  <PresentationFormat>Widescreen</PresentationFormat>
  <Paragraphs>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Elephant</vt:lpstr>
      <vt:lpstr>Office Theme</vt:lpstr>
      <vt:lpstr>Maplewood Cemetery</vt:lpstr>
      <vt:lpstr>PowerPoint Presentation</vt:lpstr>
      <vt:lpstr>Analyze – how is our business doing?</vt:lpstr>
      <vt:lpstr>Presenting the financial reports (2006)</vt:lpstr>
      <vt:lpstr>Managing the accounts</vt:lpstr>
      <vt:lpstr>What’s the business forecast?</vt:lpstr>
      <vt:lpstr>Tracking…..</vt:lpstr>
      <vt:lpstr>Keep accurate data, use the tools</vt:lpstr>
      <vt:lpstr>What drives our prices?</vt:lpstr>
      <vt:lpstr>PowerPoint Presentation</vt:lpstr>
      <vt:lpstr>QBO Grave Sale</vt:lpstr>
      <vt:lpstr>QBO Interment, (full) Pledge Invoice), Payment, Expense</vt:lpstr>
      <vt:lpstr>How are the foundation PRICE and COST calculated?</vt:lpstr>
      <vt:lpstr>QBO Foundations</vt:lpstr>
      <vt:lpstr>MWC Quarterly Business Report</vt:lpstr>
      <vt:lpstr>MWC Business Report</vt:lpstr>
      <vt:lpstr>PowerPoint Presentation</vt:lpstr>
      <vt:lpstr>PowerPoint Presentation</vt:lpstr>
      <vt:lpstr>QBO provides P&amp;L Reports</vt:lpstr>
      <vt:lpstr>QBO PM Div/Int report</vt:lpstr>
      <vt:lpstr>MWC Quarterly Business Report - Expenses</vt:lpstr>
      <vt:lpstr>PowerPoint Presentation</vt:lpstr>
      <vt:lpstr>PowerPoint Presentation</vt:lpstr>
      <vt:lpstr>PowerPoint Presentation</vt:lpstr>
      <vt:lpstr>Planning and Forecasting</vt:lpstr>
      <vt:lpstr>All that review and analysis leads to this: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Stockmaster</dc:creator>
  <cp:lastModifiedBy>Gary Stockmaster</cp:lastModifiedBy>
  <cp:revision>45</cp:revision>
  <cp:lastPrinted>2025-10-13T14:01:53Z</cp:lastPrinted>
  <dcterms:created xsi:type="dcterms:W3CDTF">2025-10-12T12:51:05Z</dcterms:created>
  <dcterms:modified xsi:type="dcterms:W3CDTF">2025-10-13T14:45:38Z</dcterms:modified>
</cp:coreProperties>
</file>