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92" r:id="rId2"/>
    <p:sldId id="263" r:id="rId3"/>
    <p:sldId id="266" r:id="rId4"/>
    <p:sldId id="301" r:id="rId5"/>
    <p:sldId id="303" r:id="rId6"/>
    <p:sldId id="293" r:id="rId7"/>
    <p:sldId id="265" r:id="rId8"/>
    <p:sldId id="335" r:id="rId9"/>
    <p:sldId id="357" r:id="rId10"/>
    <p:sldId id="356" r:id="rId11"/>
    <p:sldId id="277" r:id="rId12"/>
    <p:sldId id="278" r:id="rId13"/>
    <p:sldId id="347" r:id="rId14"/>
    <p:sldId id="326" r:id="rId15"/>
    <p:sldId id="354" r:id="rId16"/>
    <p:sldId id="260" r:id="rId17"/>
    <p:sldId id="349" r:id="rId18"/>
    <p:sldId id="351" r:id="rId19"/>
    <p:sldId id="355" r:id="rId20"/>
    <p:sldId id="290" r:id="rId21"/>
    <p:sldId id="353" r:id="rId22"/>
    <p:sldId id="288" r:id="rId23"/>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6" autoAdjust="0"/>
  </p:normalViewPr>
  <p:slideViewPr>
    <p:cSldViewPr>
      <p:cViewPr varScale="1">
        <p:scale>
          <a:sx n="85" d="100"/>
          <a:sy n="85" d="100"/>
        </p:scale>
        <p:origin x="1032" y="3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3/1/2026</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11</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16</a:t>
            </a:fld>
            <a:endParaRPr lang="en-US" dirty="0"/>
          </a:p>
        </p:txBody>
      </p:sp>
    </p:spTree>
    <p:extLst>
      <p:ext uri="{BB962C8B-B14F-4D97-AF65-F5344CB8AC3E}">
        <p14:creationId xmlns:p14="http://schemas.microsoft.com/office/powerpoint/2010/main" val="60354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19</a:t>
            </a:fld>
            <a:endParaRPr lang="en-US" dirty="0"/>
          </a:p>
        </p:txBody>
      </p:sp>
    </p:spTree>
    <p:extLst>
      <p:ext uri="{BB962C8B-B14F-4D97-AF65-F5344CB8AC3E}">
        <p14:creationId xmlns:p14="http://schemas.microsoft.com/office/powerpoint/2010/main" val="1610929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3/1/2026</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hyperlink" Target="https://pixabay.com/illustrations/thumbs-up-smiley-face-emoji-happy-4007573/" TargetMode="Externa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129</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2F6091-1101-9CE3-45EE-D95EB908E01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2026 Annual Meeting</a:t>
            </a:r>
          </a:p>
          <a:p>
            <a:pPr algn="ctr"/>
            <a:r>
              <a:rPr lang="en-US" sz="1200" b="1" dirty="0"/>
              <a:t>Finance - Investment Report - Reviewing 2025</a:t>
            </a:r>
          </a:p>
        </p:txBody>
      </p:sp>
      <p:pic>
        <p:nvPicPr>
          <p:cNvPr id="5" name="Picture 4">
            <a:extLst>
              <a:ext uri="{FF2B5EF4-FFF2-40B4-BE49-F238E27FC236}">
                <a16:creationId xmlns:a16="http://schemas.microsoft.com/office/drawing/2014/main" id="{35391EB2-263D-208E-16E9-2F47DE4A0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00" y="828675"/>
            <a:ext cx="8209200" cy="4105276"/>
          </a:xfrm>
          <a:prstGeom prst="rect">
            <a:avLst/>
          </a:prstGeom>
        </p:spPr>
      </p:pic>
    </p:spTree>
    <p:extLst>
      <p:ext uri="{BB962C8B-B14F-4D97-AF65-F5344CB8AC3E}">
        <p14:creationId xmlns:p14="http://schemas.microsoft.com/office/powerpoint/2010/main" val="303702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2026 Annual Meeting</a:t>
            </a:r>
          </a:p>
        </p:txBody>
      </p:sp>
      <p:pic>
        <p:nvPicPr>
          <p:cNvPr id="4" name="Picture 3">
            <a:extLst>
              <a:ext uri="{FF2B5EF4-FFF2-40B4-BE49-F238E27FC236}">
                <a16:creationId xmlns:a16="http://schemas.microsoft.com/office/drawing/2014/main" id="{95FDAE5C-3D49-6083-D96B-982265191A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275" y="671214"/>
            <a:ext cx="8427449" cy="4113433"/>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2026 Annual Meeting</a:t>
            </a:r>
          </a:p>
        </p:txBody>
      </p:sp>
      <p:sp>
        <p:nvSpPr>
          <p:cNvPr id="3" name="TextBox 2">
            <a:extLst>
              <a:ext uri="{FF2B5EF4-FFF2-40B4-BE49-F238E27FC236}">
                <a16:creationId xmlns:a16="http://schemas.microsoft.com/office/drawing/2014/main" id="{E7E8A11A-2881-B361-9932-284CB3042373}"/>
              </a:ext>
            </a:extLst>
          </p:cNvPr>
          <p:cNvSpPr txBox="1"/>
          <p:nvPr/>
        </p:nvSpPr>
        <p:spPr>
          <a:xfrm>
            <a:off x="1371600" y="4400550"/>
            <a:ext cx="6972300" cy="584775"/>
          </a:xfrm>
          <a:prstGeom prst="rect">
            <a:avLst/>
          </a:prstGeom>
          <a:noFill/>
        </p:spPr>
        <p:txBody>
          <a:bodyPr wrap="square" rtlCol="0">
            <a:spAutoFit/>
          </a:bodyPr>
          <a:lstStyle/>
          <a:p>
            <a:r>
              <a:rPr lang="en-US" sz="1800" kern="0" dirty="0">
                <a:solidFill>
                  <a:srgbClr val="003C71"/>
                </a:solidFill>
                <a:effectLst/>
                <a:latin typeface="inherit"/>
                <a:ea typeface="Times New Roman" panose="02020603050405020304" pitchFamily="18" charset="0"/>
                <a:cs typeface="Arial" panose="020B0604020202020204" pitchFamily="34" charset="0"/>
              </a:rPr>
              <a:t>U.S. Cremation Rate Expected to Top 80% by 2045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t>National Funeral Directors Association’s (NFDA) 2023 Cremation and Burial Report.</a:t>
            </a:r>
          </a:p>
        </p:txBody>
      </p:sp>
      <p:pic>
        <p:nvPicPr>
          <p:cNvPr id="6" name="Picture 5">
            <a:extLst>
              <a:ext uri="{FF2B5EF4-FFF2-40B4-BE49-F238E27FC236}">
                <a16:creationId xmlns:a16="http://schemas.microsoft.com/office/drawing/2014/main" id="{ACE5FB27-B34D-F495-9B38-11A3B37BEF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1" y="619311"/>
            <a:ext cx="7924800" cy="3857440"/>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129</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a:t>
            </a:r>
            <a:r>
              <a:rPr lang="en-US" sz="1600" b="1" dirty="0">
                <a:solidFill>
                  <a:srgbClr val="0000FF"/>
                </a:solidFill>
              </a:rPr>
              <a:t> </a:t>
            </a:r>
            <a:r>
              <a:rPr lang="en-US" sz="1600" dirty="0"/>
              <a:t>– Read minutes from 2025 Annual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a:t>
            </a:r>
            <a:r>
              <a:rPr lang="en-US" sz="1600" dirty="0"/>
              <a:t>– Business report for FY2025</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a:t>
            </a:r>
            <a:r>
              <a:rPr lang="en-US" sz="1600" dirty="0"/>
              <a:t>– Investment report for FY2025</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5, 2026</a:t>
            </a:r>
          </a:p>
        </p:txBody>
      </p:sp>
    </p:spTree>
    <p:extLst>
      <p:ext uri="{BB962C8B-B14F-4D97-AF65-F5344CB8AC3E}">
        <p14:creationId xmlns:p14="http://schemas.microsoft.com/office/powerpoint/2010/main" val="2467781267"/>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E09646-5903-3EEF-A9A3-40EC73ABED4B}"/>
              </a:ext>
            </a:extLst>
          </p:cNvPr>
          <p:cNvSpPr txBox="1"/>
          <p:nvPr/>
        </p:nvSpPr>
        <p:spPr>
          <a:xfrm>
            <a:off x="1295400" y="130372"/>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2026 Annual Meeting</a:t>
            </a:r>
          </a:p>
          <a:p>
            <a:pPr algn="ctr"/>
            <a:r>
              <a:rPr lang="en-US" b="1" dirty="0"/>
              <a:t>An ‘Old Cemetery’ that uses new technology</a:t>
            </a:r>
          </a:p>
        </p:txBody>
      </p:sp>
      <p:pic>
        <p:nvPicPr>
          <p:cNvPr id="3" name="Picture 2" descr="A circular object with different symbols&#10;&#10;Description automatically generated with medium confidence">
            <a:extLst>
              <a:ext uri="{FF2B5EF4-FFF2-40B4-BE49-F238E27FC236}">
                <a16:creationId xmlns:a16="http://schemas.microsoft.com/office/drawing/2014/main" id="{48C85EDF-44DC-1EDB-36EE-C89CB7F67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211" y="1971083"/>
            <a:ext cx="3899577" cy="3172417"/>
          </a:xfrm>
          <a:prstGeom prst="rect">
            <a:avLst/>
          </a:prstGeom>
        </p:spPr>
      </p:pic>
      <p:pic>
        <p:nvPicPr>
          <p:cNvPr id="10" name="Picture 9" descr="A cell phone with pie chart on the screen&#10;&#10;Description automatically generated">
            <a:extLst>
              <a:ext uri="{FF2B5EF4-FFF2-40B4-BE49-F238E27FC236}">
                <a16:creationId xmlns:a16="http://schemas.microsoft.com/office/drawing/2014/main" id="{B57D0341-0676-697B-3ADE-A32F4CA5C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061" y="130372"/>
            <a:ext cx="4791877" cy="4148609"/>
          </a:xfrm>
          <a:prstGeom prst="rect">
            <a:avLst/>
          </a:prstGeom>
        </p:spPr>
      </p:pic>
      <p:sp>
        <p:nvSpPr>
          <p:cNvPr id="12" name="TextBox 11">
            <a:extLst>
              <a:ext uri="{FF2B5EF4-FFF2-40B4-BE49-F238E27FC236}">
                <a16:creationId xmlns:a16="http://schemas.microsoft.com/office/drawing/2014/main" id="{4691E2C4-A069-2EF2-207F-1CC7BEBA1AF5}"/>
              </a:ext>
            </a:extLst>
          </p:cNvPr>
          <p:cNvSpPr txBox="1"/>
          <p:nvPr/>
        </p:nvSpPr>
        <p:spPr>
          <a:xfrm>
            <a:off x="217996" y="1276350"/>
            <a:ext cx="2286000" cy="1477328"/>
          </a:xfrm>
          <a:prstGeom prst="rect">
            <a:avLst/>
          </a:prstGeom>
          <a:noFill/>
        </p:spPr>
        <p:txBody>
          <a:bodyPr wrap="square" rtlCol="0">
            <a:spAutoFit/>
          </a:bodyPr>
          <a:lstStyle/>
          <a:p>
            <a:pPr algn="ctr"/>
            <a:r>
              <a:rPr lang="en-US" b="1" dirty="0"/>
              <a:t>Almost everything in our cloud infrastructure is accessible by an app in your cellphone!</a:t>
            </a:r>
          </a:p>
        </p:txBody>
      </p:sp>
      <p:sp>
        <p:nvSpPr>
          <p:cNvPr id="14" name="TextBox 13">
            <a:extLst>
              <a:ext uri="{FF2B5EF4-FFF2-40B4-BE49-F238E27FC236}">
                <a16:creationId xmlns:a16="http://schemas.microsoft.com/office/drawing/2014/main" id="{DF3904A3-7453-A336-A6B3-0DABD8D1BB0C}"/>
              </a:ext>
            </a:extLst>
          </p:cNvPr>
          <p:cNvSpPr txBox="1"/>
          <p:nvPr/>
        </p:nvSpPr>
        <p:spPr>
          <a:xfrm>
            <a:off x="6537493" y="1123950"/>
            <a:ext cx="2622212" cy="3693319"/>
          </a:xfrm>
          <a:prstGeom prst="rect">
            <a:avLst/>
          </a:prstGeom>
          <a:noFill/>
        </p:spPr>
        <p:txBody>
          <a:bodyPr wrap="square" rtlCol="0">
            <a:spAutoFit/>
          </a:bodyPr>
          <a:lstStyle/>
          <a:p>
            <a:r>
              <a:rPr lang="en-US" dirty="0"/>
              <a:t>Mobile Banking</a:t>
            </a:r>
          </a:p>
          <a:p>
            <a:r>
              <a:rPr lang="en-US" dirty="0"/>
              <a:t>Cozi – Event Scheduling</a:t>
            </a:r>
          </a:p>
          <a:p>
            <a:r>
              <a:rPr lang="en-US" dirty="0"/>
              <a:t>Quick Books Online</a:t>
            </a:r>
          </a:p>
          <a:p>
            <a:r>
              <a:rPr lang="en-US" dirty="0"/>
              <a:t>Email &amp; Texts</a:t>
            </a:r>
          </a:p>
          <a:p>
            <a:r>
              <a:rPr lang="en-US" b="1" dirty="0"/>
              <a:t>MWC Admin</a:t>
            </a:r>
          </a:p>
          <a:p>
            <a:pPr marL="285750" indent="-285750">
              <a:buFont typeface="Arial" panose="020B0604020202020204" pitchFamily="34" charset="0"/>
              <a:buChar char="•"/>
            </a:pPr>
            <a:r>
              <a:rPr lang="en-US" dirty="0"/>
              <a:t>Lookup names, locations (DB access)</a:t>
            </a:r>
          </a:p>
          <a:p>
            <a:pPr marL="285750" indent="-285750">
              <a:buFont typeface="Arial" panose="020B0604020202020204" pitchFamily="34" charset="0"/>
              <a:buChar char="•"/>
            </a:pPr>
            <a:r>
              <a:rPr lang="en-US" dirty="0"/>
              <a:t>Lookup Maps for locations and Sales</a:t>
            </a:r>
          </a:p>
          <a:p>
            <a:pPr marL="285750" indent="-285750">
              <a:buFont typeface="Arial" panose="020B0604020202020204" pitchFamily="34" charset="0"/>
              <a:buChar char="•"/>
            </a:pPr>
            <a:r>
              <a:rPr lang="en-US" dirty="0"/>
              <a:t>Reports &amp; Training</a:t>
            </a:r>
          </a:p>
          <a:p>
            <a:endParaRPr lang="en-US" dirty="0"/>
          </a:p>
          <a:p>
            <a:r>
              <a:rPr lang="en-US" dirty="0"/>
              <a:t>Reolink Security</a:t>
            </a:r>
          </a:p>
          <a:p>
            <a:endParaRPr lang="en-US" dirty="0"/>
          </a:p>
        </p:txBody>
      </p:sp>
      <p:sp>
        <p:nvSpPr>
          <p:cNvPr id="4" name="TextBox 3">
            <a:extLst>
              <a:ext uri="{FF2B5EF4-FFF2-40B4-BE49-F238E27FC236}">
                <a16:creationId xmlns:a16="http://schemas.microsoft.com/office/drawing/2014/main" id="{79F0169E-9BFC-2C18-A29A-315B43A521AF}"/>
              </a:ext>
            </a:extLst>
          </p:cNvPr>
          <p:cNvSpPr txBox="1"/>
          <p:nvPr/>
        </p:nvSpPr>
        <p:spPr>
          <a:xfrm>
            <a:off x="99781" y="3448411"/>
            <a:ext cx="4572000" cy="1200329"/>
          </a:xfrm>
          <a:prstGeom prst="rect">
            <a:avLst/>
          </a:prstGeom>
          <a:noFill/>
        </p:spPr>
        <p:txBody>
          <a:bodyPr wrap="square">
            <a:spAutoFit/>
          </a:bodyPr>
          <a:lstStyle/>
          <a:p>
            <a:r>
              <a:rPr lang="en-US" b="1" dirty="0"/>
              <a:t>MaplewoodCemetery.org</a:t>
            </a:r>
          </a:p>
          <a:p>
            <a:pPr marL="285750" indent="-285750">
              <a:buFont typeface="Arial" panose="020B0604020202020204" pitchFamily="34" charset="0"/>
              <a:buChar char="•"/>
            </a:pPr>
            <a:r>
              <a:rPr lang="en-US" dirty="0"/>
              <a:t>Listings, Locations</a:t>
            </a:r>
          </a:p>
          <a:p>
            <a:pPr marL="285750" indent="-285750">
              <a:buFont typeface="Arial" panose="020B0604020202020204" pitchFamily="34" charset="0"/>
              <a:buChar char="•"/>
            </a:pPr>
            <a:r>
              <a:rPr lang="en-US" dirty="0"/>
              <a:t>Monument Photos</a:t>
            </a:r>
          </a:p>
          <a:p>
            <a:pPr marL="285750" indent="-285750">
              <a:buFont typeface="Arial" panose="020B0604020202020204" pitchFamily="34" charset="0"/>
              <a:buChar char="•"/>
            </a:pPr>
            <a:r>
              <a:rPr lang="en-US" dirty="0"/>
              <a:t>Newsletters &amp; More</a:t>
            </a:r>
          </a:p>
        </p:txBody>
      </p:sp>
    </p:spTree>
    <p:extLst>
      <p:ext uri="{BB962C8B-B14F-4D97-AF65-F5344CB8AC3E}">
        <p14:creationId xmlns:p14="http://schemas.microsoft.com/office/powerpoint/2010/main" val="351535089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08F60D-401D-5CA7-096F-3AF3BA1107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10" y="447398"/>
            <a:ext cx="3557394" cy="4531712"/>
          </a:xfrm>
          <a:prstGeom prst="rect">
            <a:avLst/>
          </a:prstGeom>
          <a:effectLst>
            <a:outerShdw blurRad="165100" dist="38100" dir="2700000" algn="tl" rotWithShape="0">
              <a:prstClr val="black">
                <a:alpha val="40000"/>
              </a:prstClr>
            </a:outerShdw>
          </a:effectLst>
        </p:spPr>
      </p:pic>
      <p:pic>
        <p:nvPicPr>
          <p:cNvPr id="11" name="Picture 10" descr="A screenshot of a website&#10;&#10;Description automatically generated">
            <a:extLst>
              <a:ext uri="{FF2B5EF4-FFF2-40B4-BE49-F238E27FC236}">
                <a16:creationId xmlns:a16="http://schemas.microsoft.com/office/drawing/2014/main" id="{37530A5D-50B6-4061-2CEC-E3CECEC3D0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4254" y="908475"/>
            <a:ext cx="3391301" cy="3326550"/>
          </a:xfrm>
          <a:prstGeom prst="rect">
            <a:avLst/>
          </a:prstGeom>
          <a:effectLst>
            <a:outerShdw blurRad="63500" sx="102000" sy="102000" algn="ctr" rotWithShape="0">
              <a:prstClr val="black">
                <a:alpha val="40000"/>
              </a:prstClr>
            </a:outerShdw>
          </a:effectLst>
        </p:spPr>
      </p:pic>
      <p:pic>
        <p:nvPicPr>
          <p:cNvPr id="13" name="Picture 12" descr="A screenshot of a website&#10;&#10;Description automatically generated">
            <a:extLst>
              <a:ext uri="{FF2B5EF4-FFF2-40B4-BE49-F238E27FC236}">
                <a16:creationId xmlns:a16="http://schemas.microsoft.com/office/drawing/2014/main" id="{B1B96C7B-D120-BCD8-77D4-56FAA5EEE2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65653" y="1240694"/>
            <a:ext cx="3343075" cy="3589365"/>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E98AB6E1-F1F0-6596-4AAF-56FD8669E6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05898" y="350756"/>
            <a:ext cx="1847351" cy="4724996"/>
          </a:xfrm>
          <a:prstGeom prst="rect">
            <a:avLst/>
          </a:prstGeom>
          <a:ln w="19050">
            <a:solidFill>
              <a:schemeClr val="accent1"/>
            </a:solidFill>
          </a:ln>
        </p:spPr>
      </p:pic>
      <p:pic>
        <p:nvPicPr>
          <p:cNvPr id="7" name="Picture 6">
            <a:extLst>
              <a:ext uri="{FF2B5EF4-FFF2-40B4-BE49-F238E27FC236}">
                <a16:creationId xmlns:a16="http://schemas.microsoft.com/office/drawing/2014/main" id="{5EB9277D-07B6-7B79-8CEE-D45E112D0DE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0307" y="469779"/>
            <a:ext cx="1993439" cy="4203942"/>
          </a:xfrm>
          <a:prstGeom prst="rect">
            <a:avLst/>
          </a:prstGeom>
          <a:solidFill>
            <a:schemeClr val="accent1"/>
          </a:solidFill>
          <a:ln w="22225">
            <a:solidFill>
              <a:schemeClr val="accent1"/>
            </a:solidFill>
          </a:ln>
        </p:spPr>
      </p:pic>
      <p:sp>
        <p:nvSpPr>
          <p:cNvPr id="8" name="TextBox 7">
            <a:extLst>
              <a:ext uri="{FF2B5EF4-FFF2-40B4-BE49-F238E27FC236}">
                <a16:creationId xmlns:a16="http://schemas.microsoft.com/office/drawing/2014/main" id="{A99951E7-1A31-A4F6-1ECF-F691BF6AC8D1}"/>
              </a:ext>
            </a:extLst>
          </p:cNvPr>
          <p:cNvSpPr txBox="1"/>
          <p:nvPr/>
        </p:nvSpPr>
        <p:spPr>
          <a:xfrm>
            <a:off x="119406" y="66187"/>
            <a:ext cx="3722942" cy="369332"/>
          </a:xfrm>
          <a:prstGeom prst="rect">
            <a:avLst/>
          </a:prstGeom>
          <a:noFill/>
        </p:spPr>
        <p:txBody>
          <a:bodyPr wrap="square" rtlCol="0">
            <a:spAutoFit/>
          </a:bodyPr>
          <a:lstStyle/>
          <a:p>
            <a:r>
              <a:rPr lang="en-US" dirty="0"/>
              <a:t>Customers: </a:t>
            </a:r>
            <a:r>
              <a:rPr lang="en-US" b="1" dirty="0">
                <a:solidFill>
                  <a:schemeClr val="tx2"/>
                </a:solidFill>
              </a:rPr>
              <a:t>MaplewoodCemetery.org</a:t>
            </a:r>
          </a:p>
        </p:txBody>
      </p:sp>
      <p:sp>
        <p:nvSpPr>
          <p:cNvPr id="10" name="TextBox 9">
            <a:extLst>
              <a:ext uri="{FF2B5EF4-FFF2-40B4-BE49-F238E27FC236}">
                <a16:creationId xmlns:a16="http://schemas.microsoft.com/office/drawing/2014/main" id="{85288B05-C07A-BE24-7F49-3E013C7294F7}"/>
              </a:ext>
            </a:extLst>
          </p:cNvPr>
          <p:cNvSpPr txBox="1"/>
          <p:nvPr/>
        </p:nvSpPr>
        <p:spPr>
          <a:xfrm>
            <a:off x="5168836" y="0"/>
            <a:ext cx="3722942" cy="369332"/>
          </a:xfrm>
          <a:prstGeom prst="rect">
            <a:avLst/>
          </a:prstGeom>
          <a:noFill/>
        </p:spPr>
        <p:txBody>
          <a:bodyPr wrap="square" rtlCol="0">
            <a:spAutoFit/>
          </a:bodyPr>
          <a:lstStyle/>
          <a:p>
            <a:pPr algn="ctr"/>
            <a:r>
              <a:rPr lang="en-US" dirty="0"/>
              <a:t>Internal: </a:t>
            </a:r>
            <a:r>
              <a:rPr lang="en-US" b="1" dirty="0">
                <a:solidFill>
                  <a:schemeClr val="tx2"/>
                </a:solidFill>
              </a:rPr>
              <a:t>MWCAdmin</a:t>
            </a:r>
          </a:p>
        </p:txBody>
      </p:sp>
    </p:spTree>
    <p:extLst>
      <p:ext uri="{BB962C8B-B14F-4D97-AF65-F5344CB8AC3E}">
        <p14:creationId xmlns:p14="http://schemas.microsoft.com/office/powerpoint/2010/main" val="2355179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819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close up of a document&#10;&#10;Description automatically generated">
            <a:extLst>
              <a:ext uri="{FF2B5EF4-FFF2-40B4-BE49-F238E27FC236}">
                <a16:creationId xmlns:a16="http://schemas.microsoft.com/office/drawing/2014/main" id="{24D5E80A-A8F9-4ED7-216E-671258C62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28" y="904875"/>
            <a:ext cx="4956943" cy="4095750"/>
          </a:xfrm>
          <a:prstGeom prst="rect">
            <a:avLst/>
          </a:prstGeom>
        </p:spPr>
      </p:pic>
      <p:pic>
        <p:nvPicPr>
          <p:cNvPr id="8" name="Picture 7" descr="A close-up of a document&#10;&#10;Description automatically generated">
            <a:extLst>
              <a:ext uri="{FF2B5EF4-FFF2-40B4-BE49-F238E27FC236}">
                <a16:creationId xmlns:a16="http://schemas.microsoft.com/office/drawing/2014/main" id="{B495CCEA-2077-CF31-6868-DB0C47B44B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0"/>
            <a:ext cx="2686196" cy="2397745"/>
          </a:xfrm>
          <a:prstGeom prst="rect">
            <a:avLst/>
          </a:prstGeom>
        </p:spPr>
      </p:pic>
      <p:pic>
        <p:nvPicPr>
          <p:cNvPr id="10" name="Picture 9" descr="A yellow and white map with black writing&#10;&#10;Description automatically generated">
            <a:extLst>
              <a:ext uri="{FF2B5EF4-FFF2-40B4-BE49-F238E27FC236}">
                <a16:creationId xmlns:a16="http://schemas.microsoft.com/office/drawing/2014/main" id="{57D0F066-D6CB-013A-E8ED-1F6C9DBB5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0979" y="2465115"/>
            <a:ext cx="3204391" cy="2567260"/>
          </a:xfrm>
          <a:prstGeom prst="rect">
            <a:avLst/>
          </a:prstGeom>
        </p:spPr>
      </p:pic>
    </p:spTree>
    <p:extLst>
      <p:ext uri="{BB962C8B-B14F-4D97-AF65-F5344CB8AC3E}">
        <p14:creationId xmlns:p14="http://schemas.microsoft.com/office/powerpoint/2010/main" val="790136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438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table with many names&#10;&#10;Description automatically generated">
            <a:extLst>
              <a:ext uri="{FF2B5EF4-FFF2-40B4-BE49-F238E27FC236}">
                <a16:creationId xmlns:a16="http://schemas.microsoft.com/office/drawing/2014/main" id="{17B06854-12DA-A9F8-8748-204B2C497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797" y="1047751"/>
            <a:ext cx="3671070" cy="2895600"/>
          </a:xfrm>
          <a:prstGeom prst="rect">
            <a:avLst/>
          </a:prstGeom>
        </p:spPr>
      </p:pic>
      <p:pic>
        <p:nvPicPr>
          <p:cNvPr id="8" name="Picture 7" descr="A graph of a cemetery&#10;&#10;Description automatically generated">
            <a:extLst>
              <a:ext uri="{FF2B5EF4-FFF2-40B4-BE49-F238E27FC236}">
                <a16:creationId xmlns:a16="http://schemas.microsoft.com/office/drawing/2014/main" id="{BD509CCE-DBE3-5B7E-C57D-58BE0C904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9" y="1047750"/>
            <a:ext cx="5332528" cy="3105413"/>
          </a:xfrm>
          <a:prstGeom prst="rect">
            <a:avLst/>
          </a:prstGeom>
        </p:spPr>
      </p:pic>
      <p:sp>
        <p:nvSpPr>
          <p:cNvPr id="10" name="TextBox 9">
            <a:extLst>
              <a:ext uri="{FF2B5EF4-FFF2-40B4-BE49-F238E27FC236}">
                <a16:creationId xmlns:a16="http://schemas.microsoft.com/office/drawing/2014/main" id="{45C7C777-F5CD-8441-A566-E4D2D2077481}"/>
              </a:ext>
            </a:extLst>
          </p:cNvPr>
          <p:cNvSpPr txBox="1"/>
          <p:nvPr/>
        </p:nvSpPr>
        <p:spPr>
          <a:xfrm>
            <a:off x="5562600" y="133350"/>
            <a:ext cx="3200400" cy="923330"/>
          </a:xfrm>
          <a:prstGeom prst="rect">
            <a:avLst/>
          </a:prstGeom>
          <a:noFill/>
        </p:spPr>
        <p:txBody>
          <a:bodyPr wrap="square" rtlCol="0">
            <a:spAutoFit/>
          </a:bodyPr>
          <a:lstStyle/>
          <a:p>
            <a:r>
              <a:rPr lang="en-US" dirty="0"/>
              <a:t>There were 392 ‘known’ burials at Maplewood Cemetery before the 1896 Incorporation….</a:t>
            </a:r>
          </a:p>
        </p:txBody>
      </p:sp>
      <p:sp>
        <p:nvSpPr>
          <p:cNvPr id="11" name="TextBox 10">
            <a:extLst>
              <a:ext uri="{FF2B5EF4-FFF2-40B4-BE49-F238E27FC236}">
                <a16:creationId xmlns:a16="http://schemas.microsoft.com/office/drawing/2014/main" id="{B16772EF-2817-6CF4-90B7-51442F6907F2}"/>
              </a:ext>
            </a:extLst>
          </p:cNvPr>
          <p:cNvSpPr txBox="1"/>
          <p:nvPr/>
        </p:nvSpPr>
        <p:spPr>
          <a:xfrm>
            <a:off x="2133600" y="4163020"/>
            <a:ext cx="3200400" cy="923330"/>
          </a:xfrm>
          <a:prstGeom prst="rect">
            <a:avLst/>
          </a:prstGeom>
          <a:noFill/>
        </p:spPr>
        <p:txBody>
          <a:bodyPr wrap="square" rtlCol="0">
            <a:spAutoFit/>
          </a:bodyPr>
          <a:lstStyle/>
          <a:p>
            <a:r>
              <a:rPr lang="en-US" dirty="0"/>
              <a:t>Since 1896 there have been over 3600 burials at Maplewood Cemetery.</a:t>
            </a:r>
          </a:p>
        </p:txBody>
      </p:sp>
      <p:sp>
        <p:nvSpPr>
          <p:cNvPr id="12" name="Arrow: Down 11">
            <a:extLst>
              <a:ext uri="{FF2B5EF4-FFF2-40B4-BE49-F238E27FC236}">
                <a16:creationId xmlns:a16="http://schemas.microsoft.com/office/drawing/2014/main" id="{89A4DF0B-EE50-C29D-2810-0FC82D2921D9}"/>
              </a:ext>
            </a:extLst>
          </p:cNvPr>
          <p:cNvSpPr/>
          <p:nvPr/>
        </p:nvSpPr>
        <p:spPr>
          <a:xfrm>
            <a:off x="2161650" y="2800350"/>
            <a:ext cx="34350" cy="457200"/>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E8D6735-379D-68A6-B767-681116F18478}"/>
              </a:ext>
            </a:extLst>
          </p:cNvPr>
          <p:cNvSpPr txBox="1"/>
          <p:nvPr/>
        </p:nvSpPr>
        <p:spPr>
          <a:xfrm>
            <a:off x="1874370" y="2574091"/>
            <a:ext cx="609600" cy="276999"/>
          </a:xfrm>
          <a:prstGeom prst="rect">
            <a:avLst/>
          </a:prstGeom>
          <a:noFill/>
        </p:spPr>
        <p:txBody>
          <a:bodyPr wrap="square" rtlCol="0">
            <a:spAutoFit/>
          </a:bodyPr>
          <a:lstStyle/>
          <a:p>
            <a:pPr algn="ctr"/>
            <a:r>
              <a:rPr lang="en-US" sz="1200" dirty="0"/>
              <a:t>1896</a:t>
            </a:r>
          </a:p>
        </p:txBody>
      </p:sp>
    </p:spTree>
    <p:extLst>
      <p:ext uri="{BB962C8B-B14F-4D97-AF65-F5344CB8AC3E}">
        <p14:creationId xmlns:p14="http://schemas.microsoft.com/office/powerpoint/2010/main" val="39361635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074E10-5D2A-4994-3524-2BF3E5DFB6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563" y="0"/>
            <a:ext cx="7800873" cy="5143500"/>
          </a:xfrm>
          <a:prstGeom prst="rect">
            <a:avLst/>
          </a:prstGeom>
        </p:spPr>
      </p:pic>
      <p:sp>
        <p:nvSpPr>
          <p:cNvPr id="4" name="Rectangle: Rounded Corners 3">
            <a:extLst>
              <a:ext uri="{FF2B5EF4-FFF2-40B4-BE49-F238E27FC236}">
                <a16:creationId xmlns:a16="http://schemas.microsoft.com/office/drawing/2014/main" id="{677A50AD-1392-2EF6-C917-41F36A47CCE9}"/>
              </a:ext>
            </a:extLst>
          </p:cNvPr>
          <p:cNvSpPr/>
          <p:nvPr/>
        </p:nvSpPr>
        <p:spPr>
          <a:xfrm>
            <a:off x="1676400" y="895350"/>
            <a:ext cx="4343400" cy="1828800"/>
          </a:xfrm>
          <a:prstGeom prst="round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ED3D13B5-F0C2-CB0A-F98B-6582C0687C4F}"/>
              </a:ext>
            </a:extLst>
          </p:cNvPr>
          <p:cNvSpPr/>
          <p:nvPr/>
        </p:nvSpPr>
        <p:spPr>
          <a:xfrm>
            <a:off x="6019800" y="819150"/>
            <a:ext cx="2362200" cy="3657600"/>
          </a:xfrm>
          <a:prstGeom prst="round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E3F77EDC-68D8-4911-8C30-45515D485189}"/>
              </a:ext>
            </a:extLst>
          </p:cNvPr>
          <p:cNvSpPr/>
          <p:nvPr/>
        </p:nvSpPr>
        <p:spPr>
          <a:xfrm>
            <a:off x="1676400" y="4476750"/>
            <a:ext cx="4191000" cy="666750"/>
          </a:xfrm>
          <a:prstGeom prst="roundRect">
            <a:avLst/>
          </a:prstGeom>
          <a:noFill/>
          <a:ln w="60325">
            <a:solidFill>
              <a:srgbClr val="66FF66"/>
            </a:solidFill>
          </a:ln>
          <a:effectLst>
            <a:glow rad="1016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BE48DA7-C2D3-325E-293A-949882985EE5}"/>
              </a:ext>
            </a:extLst>
          </p:cNvPr>
          <p:cNvSpPr txBox="1"/>
          <p:nvPr/>
        </p:nvSpPr>
        <p:spPr>
          <a:xfrm>
            <a:off x="3124200" y="1200150"/>
            <a:ext cx="2057400" cy="1015663"/>
          </a:xfrm>
          <a:prstGeom prst="rect">
            <a:avLst/>
          </a:prstGeom>
          <a:noFill/>
        </p:spPr>
        <p:txBody>
          <a:bodyPr wrap="square" rtlCol="0">
            <a:spAutoFit/>
          </a:bodyPr>
          <a:lstStyle/>
          <a:p>
            <a:r>
              <a:rPr lang="en-US" sz="6000" dirty="0"/>
              <a:t>1896</a:t>
            </a:r>
          </a:p>
        </p:txBody>
      </p:sp>
      <p:sp>
        <p:nvSpPr>
          <p:cNvPr id="8" name="TextBox 7">
            <a:extLst>
              <a:ext uri="{FF2B5EF4-FFF2-40B4-BE49-F238E27FC236}">
                <a16:creationId xmlns:a16="http://schemas.microsoft.com/office/drawing/2014/main" id="{2FC93D89-F631-4881-7710-684D9C96ABB7}"/>
              </a:ext>
            </a:extLst>
          </p:cNvPr>
          <p:cNvSpPr txBox="1"/>
          <p:nvPr/>
        </p:nvSpPr>
        <p:spPr>
          <a:xfrm>
            <a:off x="6295141" y="1632287"/>
            <a:ext cx="2057400" cy="1015663"/>
          </a:xfrm>
          <a:prstGeom prst="rect">
            <a:avLst/>
          </a:prstGeom>
          <a:noFill/>
        </p:spPr>
        <p:txBody>
          <a:bodyPr wrap="square" rtlCol="0">
            <a:spAutoFit/>
          </a:bodyPr>
          <a:lstStyle/>
          <a:p>
            <a:r>
              <a:rPr lang="en-US" sz="6000" dirty="0"/>
              <a:t>2013</a:t>
            </a:r>
          </a:p>
        </p:txBody>
      </p:sp>
      <p:sp>
        <p:nvSpPr>
          <p:cNvPr id="9" name="TextBox 8">
            <a:extLst>
              <a:ext uri="{FF2B5EF4-FFF2-40B4-BE49-F238E27FC236}">
                <a16:creationId xmlns:a16="http://schemas.microsoft.com/office/drawing/2014/main" id="{8F7CBFC9-28E4-AED9-CE28-CDF1BAA135DA}"/>
              </a:ext>
            </a:extLst>
          </p:cNvPr>
          <p:cNvSpPr txBox="1"/>
          <p:nvPr/>
        </p:nvSpPr>
        <p:spPr>
          <a:xfrm>
            <a:off x="4225957" y="4454664"/>
            <a:ext cx="2057400" cy="707886"/>
          </a:xfrm>
          <a:prstGeom prst="rect">
            <a:avLst/>
          </a:prstGeom>
          <a:noFill/>
        </p:spPr>
        <p:txBody>
          <a:bodyPr wrap="square" rtlCol="0">
            <a:spAutoFit/>
          </a:bodyPr>
          <a:lstStyle/>
          <a:p>
            <a:r>
              <a:rPr lang="en-US" sz="4000" dirty="0"/>
              <a:t>~2027</a:t>
            </a:r>
          </a:p>
        </p:txBody>
      </p:sp>
      <p:sp>
        <p:nvSpPr>
          <p:cNvPr id="10" name="TextBox 9">
            <a:extLst>
              <a:ext uri="{FF2B5EF4-FFF2-40B4-BE49-F238E27FC236}">
                <a16:creationId xmlns:a16="http://schemas.microsoft.com/office/drawing/2014/main" id="{BDFB0F79-2A4E-0BB7-8E83-4F46ECB71F38}"/>
              </a:ext>
            </a:extLst>
          </p:cNvPr>
          <p:cNvSpPr txBox="1"/>
          <p:nvPr/>
        </p:nvSpPr>
        <p:spPr>
          <a:xfrm>
            <a:off x="3124200" y="2724150"/>
            <a:ext cx="2057400" cy="707886"/>
          </a:xfrm>
          <a:prstGeom prst="rect">
            <a:avLst/>
          </a:prstGeom>
          <a:noFill/>
        </p:spPr>
        <p:txBody>
          <a:bodyPr wrap="square" rtlCol="0">
            <a:spAutoFit/>
          </a:bodyPr>
          <a:lstStyle/>
          <a:p>
            <a:r>
              <a:rPr lang="en-US" sz="4000" dirty="0"/>
              <a:t>~1918</a:t>
            </a:r>
          </a:p>
        </p:txBody>
      </p:sp>
      <p:sp>
        <p:nvSpPr>
          <p:cNvPr id="11" name="TextBox 10">
            <a:extLst>
              <a:ext uri="{FF2B5EF4-FFF2-40B4-BE49-F238E27FC236}">
                <a16:creationId xmlns:a16="http://schemas.microsoft.com/office/drawing/2014/main" id="{66D3F739-5F2E-E401-6BBE-40D66DB566EB}"/>
              </a:ext>
            </a:extLst>
          </p:cNvPr>
          <p:cNvSpPr txBox="1"/>
          <p:nvPr/>
        </p:nvSpPr>
        <p:spPr>
          <a:xfrm>
            <a:off x="477477" y="1548140"/>
            <a:ext cx="1393009" cy="523220"/>
          </a:xfrm>
          <a:prstGeom prst="rect">
            <a:avLst/>
          </a:prstGeom>
          <a:noFill/>
        </p:spPr>
        <p:txBody>
          <a:bodyPr wrap="square" rtlCol="0">
            <a:spAutoFit/>
          </a:bodyPr>
          <a:lstStyle/>
          <a:p>
            <a:r>
              <a:rPr lang="en-US" sz="2800" dirty="0"/>
              <a:t>~1935</a:t>
            </a:r>
          </a:p>
        </p:txBody>
      </p:sp>
      <p:sp>
        <p:nvSpPr>
          <p:cNvPr id="12" name="TextBox 11">
            <a:extLst>
              <a:ext uri="{FF2B5EF4-FFF2-40B4-BE49-F238E27FC236}">
                <a16:creationId xmlns:a16="http://schemas.microsoft.com/office/drawing/2014/main" id="{FD2B5B8B-C90E-41EB-7E45-D83D01481BCB}"/>
              </a:ext>
            </a:extLst>
          </p:cNvPr>
          <p:cNvSpPr txBox="1"/>
          <p:nvPr/>
        </p:nvSpPr>
        <p:spPr>
          <a:xfrm>
            <a:off x="3124200" y="3464064"/>
            <a:ext cx="2057400" cy="707886"/>
          </a:xfrm>
          <a:prstGeom prst="rect">
            <a:avLst/>
          </a:prstGeom>
          <a:noFill/>
        </p:spPr>
        <p:txBody>
          <a:bodyPr wrap="square" rtlCol="0">
            <a:spAutoFit/>
          </a:bodyPr>
          <a:lstStyle/>
          <a:p>
            <a:r>
              <a:rPr lang="en-US" sz="4000" dirty="0"/>
              <a:t>~1975</a:t>
            </a:r>
          </a:p>
        </p:txBody>
      </p:sp>
      <p:sp>
        <p:nvSpPr>
          <p:cNvPr id="13" name="TextBox 12">
            <a:extLst>
              <a:ext uri="{FF2B5EF4-FFF2-40B4-BE49-F238E27FC236}">
                <a16:creationId xmlns:a16="http://schemas.microsoft.com/office/drawing/2014/main" id="{B40903AA-506A-5B42-5E0B-C713DD370584}"/>
              </a:ext>
            </a:extLst>
          </p:cNvPr>
          <p:cNvSpPr txBox="1"/>
          <p:nvPr/>
        </p:nvSpPr>
        <p:spPr>
          <a:xfrm>
            <a:off x="504872" y="3423123"/>
            <a:ext cx="1393009" cy="523220"/>
          </a:xfrm>
          <a:prstGeom prst="rect">
            <a:avLst/>
          </a:prstGeom>
          <a:noFill/>
        </p:spPr>
        <p:txBody>
          <a:bodyPr wrap="square" rtlCol="0">
            <a:spAutoFit/>
          </a:bodyPr>
          <a:lstStyle/>
          <a:p>
            <a:r>
              <a:rPr lang="en-US" sz="2800" dirty="0"/>
              <a:t>~1990</a:t>
            </a:r>
          </a:p>
        </p:txBody>
      </p:sp>
      <p:sp>
        <p:nvSpPr>
          <p:cNvPr id="14" name="TextBox 13">
            <a:extLst>
              <a:ext uri="{FF2B5EF4-FFF2-40B4-BE49-F238E27FC236}">
                <a16:creationId xmlns:a16="http://schemas.microsoft.com/office/drawing/2014/main" id="{815139A4-7F6D-7B23-A776-C7AC0AF09C1B}"/>
              </a:ext>
            </a:extLst>
          </p:cNvPr>
          <p:cNvSpPr txBox="1"/>
          <p:nvPr/>
        </p:nvSpPr>
        <p:spPr>
          <a:xfrm>
            <a:off x="1012939" y="4021701"/>
            <a:ext cx="430590" cy="523220"/>
          </a:xfrm>
          <a:prstGeom prst="rect">
            <a:avLst/>
          </a:prstGeom>
          <a:noFill/>
        </p:spPr>
        <p:txBody>
          <a:bodyPr wrap="square" rtlCol="0">
            <a:spAutoFit/>
          </a:bodyPr>
          <a:lstStyle/>
          <a:p>
            <a:r>
              <a:rPr lang="en-US" sz="2800" dirty="0"/>
              <a:t>?</a:t>
            </a:r>
          </a:p>
        </p:txBody>
      </p:sp>
    </p:spTree>
    <p:extLst>
      <p:ext uri="{BB962C8B-B14F-4D97-AF65-F5344CB8AC3E}">
        <p14:creationId xmlns:p14="http://schemas.microsoft.com/office/powerpoint/2010/main" val="465753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129</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5, 2026</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 &amp;</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461665"/>
          </a:xfrm>
          <a:prstGeom prst="rect">
            <a:avLst/>
          </a:prstGeom>
          <a:noFill/>
        </p:spPr>
        <p:txBody>
          <a:bodyPr wrap="square" rtlCol="0">
            <a:spAutoFit/>
          </a:bodyPr>
          <a:lstStyle/>
          <a:p>
            <a:pPr algn="ctr"/>
            <a:r>
              <a:rPr lang="en-US" sz="2400" b="1" dirty="0"/>
              <a:t>Moving 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sp>
        <p:nvSpPr>
          <p:cNvPr id="10" name="TextBox 9">
            <a:extLst>
              <a:ext uri="{FF2B5EF4-FFF2-40B4-BE49-F238E27FC236}">
                <a16:creationId xmlns:a16="http://schemas.microsoft.com/office/drawing/2014/main" id="{331ADFED-5C66-4760-7AB2-9C6851FC230E}"/>
              </a:ext>
            </a:extLst>
          </p:cNvPr>
          <p:cNvSpPr txBox="1"/>
          <p:nvPr/>
        </p:nvSpPr>
        <p:spPr>
          <a:xfrm>
            <a:off x="2383312" y="1059061"/>
            <a:ext cx="6553200" cy="1600438"/>
          </a:xfrm>
          <a:prstGeom prst="rect">
            <a:avLst/>
          </a:prstGeom>
          <a:noFill/>
        </p:spPr>
        <p:txBody>
          <a:bodyPr wrap="square" rtlCol="0">
            <a:spAutoFit/>
          </a:bodyPr>
          <a:lstStyle/>
          <a:p>
            <a:pPr algn="ctr" rtl="0"/>
            <a:r>
              <a:rPr lang="en-US" sz="1400" b="1" i="0" dirty="0">
                <a:solidFill>
                  <a:srgbClr val="000000"/>
                </a:solidFill>
                <a:effectLst/>
                <a:latin typeface="Helvetica Neue"/>
              </a:rPr>
              <a:t>As a Maplewood Cemetery Association member, we need your help!</a:t>
            </a:r>
            <a:endParaRPr lang="en-US" sz="1400" b="0" i="0" dirty="0">
              <a:solidFill>
                <a:srgbClr val="000000"/>
              </a:solidFill>
              <a:effectLst/>
              <a:latin typeface="Helvetica Neue"/>
            </a:endParaRPr>
          </a:p>
          <a:p>
            <a:pPr rtl="0"/>
            <a:r>
              <a:rPr lang="en-US" sz="1400" b="1" i="0" dirty="0">
                <a:solidFill>
                  <a:srgbClr val="000000"/>
                </a:solidFill>
                <a:effectLst/>
                <a:latin typeface="Helvetica Neue"/>
              </a:rPr>
              <a:t>URGENT: </a:t>
            </a:r>
            <a:r>
              <a:rPr lang="en-US" sz="1400" b="0" i="0" dirty="0">
                <a:solidFill>
                  <a:srgbClr val="000000"/>
                </a:solidFill>
                <a:effectLst/>
                <a:latin typeface="Helvetica Neue"/>
              </a:rPr>
              <a:t>Our board has members that have proudly served our cemetery for years and some will be stepping down soon. The </a:t>
            </a:r>
            <a:r>
              <a:rPr lang="en-US" sz="1400" b="1" i="0" dirty="0">
                <a:solidFill>
                  <a:srgbClr val="0000FF"/>
                </a:solidFill>
                <a:effectLst/>
                <a:latin typeface="Helvetica Neue"/>
              </a:rPr>
              <a:t>cemetery board</a:t>
            </a:r>
            <a:r>
              <a:rPr lang="en-US" sz="1400" b="0" i="0" dirty="0">
                <a:solidFill>
                  <a:srgbClr val="000000"/>
                </a:solidFill>
                <a:effectLst/>
                <a:latin typeface="Helvetica Neue"/>
              </a:rPr>
              <a:t> meets once a quarter. </a:t>
            </a:r>
            <a:r>
              <a:rPr lang="en-US" sz="1400" b="1" i="0" dirty="0">
                <a:solidFill>
                  <a:srgbClr val="0000FF"/>
                </a:solidFill>
                <a:effectLst/>
                <a:latin typeface="Helvetica Neue"/>
              </a:rPr>
              <a:t>That’s only 4 times a year.</a:t>
            </a:r>
            <a:r>
              <a:rPr lang="en-US" sz="1400" b="0" i="0" dirty="0">
                <a:solidFill>
                  <a:srgbClr val="000000"/>
                </a:solidFill>
                <a:effectLst/>
                <a:latin typeface="Helvetica Neue"/>
              </a:rPr>
              <a:t> These are informative meetings and decisions are made on how to continue managing the cemetery. You have a vote! </a:t>
            </a:r>
            <a:r>
              <a:rPr lang="en-US" sz="1400" b="1" i="0" dirty="0">
                <a:solidFill>
                  <a:srgbClr val="000000"/>
                </a:solidFill>
                <a:effectLst/>
                <a:latin typeface="Helvetica Neue"/>
              </a:rPr>
              <a:t>Interested in helping? We strongly encourage owner participation.</a:t>
            </a:r>
            <a:endParaRPr lang="en-US" sz="1400" b="0" i="0" dirty="0">
              <a:solidFill>
                <a:srgbClr val="000000"/>
              </a:solidFill>
              <a:effectLst/>
              <a:latin typeface="Helvetica Neue"/>
            </a:endParaRPr>
          </a:p>
          <a:p>
            <a:endParaRPr lang="en-US" sz="1400" dirty="0"/>
          </a:p>
        </p:txBody>
      </p:sp>
      <p:sp>
        <p:nvSpPr>
          <p:cNvPr id="11" name="TextBox 10">
            <a:extLst>
              <a:ext uri="{FF2B5EF4-FFF2-40B4-BE49-F238E27FC236}">
                <a16:creationId xmlns:a16="http://schemas.microsoft.com/office/drawing/2014/main" id="{3EEB6F85-FAC6-8835-2F89-8F16FE1C3206}"/>
              </a:ext>
            </a:extLst>
          </p:cNvPr>
          <p:cNvSpPr txBox="1"/>
          <p:nvPr/>
        </p:nvSpPr>
        <p:spPr>
          <a:xfrm>
            <a:off x="2448347" y="2419350"/>
            <a:ext cx="6019800" cy="1169551"/>
          </a:xfrm>
          <a:prstGeom prst="rect">
            <a:avLst/>
          </a:prstGeom>
          <a:noFill/>
        </p:spPr>
        <p:txBody>
          <a:bodyPr wrap="square" rtlCol="0">
            <a:spAutoFit/>
          </a:bodyPr>
          <a:lstStyle/>
          <a:p>
            <a:r>
              <a:rPr lang="en-US" sz="1400" b="1" i="0" dirty="0">
                <a:solidFill>
                  <a:srgbClr val="0000FF"/>
                </a:solidFill>
                <a:effectLst/>
                <a:latin typeface="Helvetica Neue"/>
              </a:rPr>
              <a:t>Association Officers:</a:t>
            </a:r>
            <a:r>
              <a:rPr lang="en-US" sz="1400" b="0" i="0" dirty="0">
                <a:solidFill>
                  <a:srgbClr val="000000"/>
                </a:solidFill>
                <a:effectLst/>
                <a:latin typeface="Helvetica Neue"/>
              </a:rPr>
              <a:t> We hope that you have an interest in being a board member. There are also officer positions that need your help. If you have an interest in helping with our Cemetery Sales, learning how to assist our Treasurer, Secretary or our Webmaster, please volunteer….. </a:t>
            </a:r>
          </a:p>
          <a:p>
            <a:r>
              <a:rPr lang="en-US" sz="1400" b="1" i="0" dirty="0">
                <a:solidFill>
                  <a:srgbClr val="D30E0E"/>
                </a:solidFill>
                <a:effectLst/>
                <a:latin typeface="Helvetica Neue"/>
              </a:rPr>
              <a:t>We all know that the cemetery does not run itself.</a:t>
            </a:r>
            <a:endParaRPr lang="en-US" sz="1400" dirty="0"/>
          </a:p>
        </p:txBody>
      </p:sp>
      <p:pic>
        <p:nvPicPr>
          <p:cNvPr id="12" name="Picture 11">
            <a:extLst>
              <a:ext uri="{FF2B5EF4-FFF2-40B4-BE49-F238E27FC236}">
                <a16:creationId xmlns:a16="http://schemas.microsoft.com/office/drawing/2014/main" id="{E8828303-286A-19B7-AFE8-66D07421AEBE}"/>
              </a:ext>
            </a:extLst>
          </p:cNvPr>
          <p:cNvPicPr>
            <a:picLocks noChangeAspect="1"/>
          </p:cNvPicPr>
          <p:nvPr/>
        </p:nvPicPr>
        <p:blipFill>
          <a:blip r:embed="rId3"/>
          <a:stretch>
            <a:fillRect/>
          </a:stretch>
        </p:blipFill>
        <p:spPr>
          <a:xfrm>
            <a:off x="128586" y="1029097"/>
            <a:ext cx="2181225" cy="2095500"/>
          </a:xfrm>
          <a:prstGeom prst="rect">
            <a:avLst/>
          </a:prstGeom>
        </p:spPr>
      </p:pic>
      <p:sp>
        <p:nvSpPr>
          <p:cNvPr id="13" name="TextBox 12">
            <a:extLst>
              <a:ext uri="{FF2B5EF4-FFF2-40B4-BE49-F238E27FC236}">
                <a16:creationId xmlns:a16="http://schemas.microsoft.com/office/drawing/2014/main" id="{48D008F2-56C9-6F41-1488-710C538CFB72}"/>
              </a:ext>
            </a:extLst>
          </p:cNvPr>
          <p:cNvSpPr txBox="1"/>
          <p:nvPr/>
        </p:nvSpPr>
        <p:spPr>
          <a:xfrm>
            <a:off x="2448347" y="3558123"/>
            <a:ext cx="6313714" cy="923330"/>
          </a:xfrm>
          <a:prstGeom prst="rect">
            <a:avLst/>
          </a:prstGeom>
          <a:noFill/>
        </p:spPr>
        <p:txBody>
          <a:bodyPr wrap="square" rtlCol="0">
            <a:spAutoFit/>
          </a:bodyPr>
          <a:lstStyle/>
          <a:p>
            <a:r>
              <a:rPr lang="en-US" b="1" dirty="0">
                <a:solidFill>
                  <a:srgbClr val="0000FF"/>
                </a:solidFill>
                <a:latin typeface="Fondamento"/>
              </a:rPr>
              <a:t>Preserving History:</a:t>
            </a:r>
            <a:r>
              <a:rPr lang="en-US" b="1" dirty="0">
                <a:solidFill>
                  <a:srgbClr val="333333"/>
                </a:solidFill>
                <a:latin typeface="Fondamento"/>
              </a:rPr>
              <a:t> </a:t>
            </a:r>
            <a:r>
              <a:rPr lang="en-US" b="0" i="0" dirty="0">
                <a:solidFill>
                  <a:srgbClr val="333333"/>
                </a:solidFill>
                <a:effectLst/>
                <a:latin typeface="Fondamento"/>
              </a:rPr>
              <a:t>Many of our monuments are dedicated to our history and are in need of repair and deserve to be preserved.  We need help with fundraising and project planning.</a:t>
            </a:r>
            <a:endParaRPr lang="en-US" dirty="0"/>
          </a:p>
        </p:txBody>
      </p:sp>
      <p:pic>
        <p:nvPicPr>
          <p:cNvPr id="16" name="Picture 15" descr="A stone blocks in the grass&#10;&#10;Description automatically generated with medium confidence">
            <a:extLst>
              <a:ext uri="{FF2B5EF4-FFF2-40B4-BE49-F238E27FC236}">
                <a16:creationId xmlns:a16="http://schemas.microsoft.com/office/drawing/2014/main" id="{968D948A-36D9-E7A3-9041-81A7A5B2FE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20" y="3422731"/>
            <a:ext cx="2294359" cy="1720769"/>
          </a:xfrm>
          <a:prstGeom prst="rect">
            <a:avLst/>
          </a:prstGeom>
        </p:spPr>
      </p:pic>
      <p:sp>
        <p:nvSpPr>
          <p:cNvPr id="3" name="TextBox 2">
            <a:extLst>
              <a:ext uri="{FF2B5EF4-FFF2-40B4-BE49-F238E27FC236}">
                <a16:creationId xmlns:a16="http://schemas.microsoft.com/office/drawing/2014/main" id="{9948157E-F6D9-7964-71CB-7A0919C8A315}"/>
              </a:ext>
            </a:extLst>
          </p:cNvPr>
          <p:cNvSpPr txBox="1"/>
          <p:nvPr/>
        </p:nvSpPr>
        <p:spPr>
          <a:xfrm>
            <a:off x="2895600" y="4400550"/>
            <a:ext cx="4724400" cy="707886"/>
          </a:xfrm>
          <a:prstGeom prst="rect">
            <a:avLst/>
          </a:prstGeom>
          <a:noFill/>
        </p:spPr>
        <p:txBody>
          <a:bodyPr wrap="square" rtlCol="0">
            <a:spAutoFit/>
          </a:bodyPr>
          <a:lstStyle/>
          <a:p>
            <a:pPr algn="ctr"/>
            <a:r>
              <a:rPr lang="en-US" sz="2000" b="1" dirty="0">
                <a:solidFill>
                  <a:srgbClr val="FF0000"/>
                </a:solidFill>
                <a:latin typeface="Engravers MT" panose="02090707080505020304" pitchFamily="18" charset="0"/>
                <a:ea typeface="AlleyOop" pitchFamily="2" charset="0"/>
              </a:rPr>
              <a:t>How can you help us?   Let’s Chat!</a:t>
            </a:r>
          </a:p>
        </p:txBody>
      </p:sp>
    </p:spTree>
    <p:extLst>
      <p:ext uri="{BB962C8B-B14F-4D97-AF65-F5344CB8AC3E}">
        <p14:creationId xmlns:p14="http://schemas.microsoft.com/office/powerpoint/2010/main" val="7628367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9.87654E-7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129</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2571750"/>
            <a:ext cx="2016940" cy="1982895"/>
          </a:xfrm>
          <a:prstGeom prst="rect">
            <a:avLst/>
          </a:prstGeom>
        </p:spPr>
      </p:pic>
      <p:sp>
        <p:nvSpPr>
          <p:cNvPr id="4" name="TextBox 3">
            <a:extLst>
              <a:ext uri="{FF2B5EF4-FFF2-40B4-BE49-F238E27FC236}">
                <a16:creationId xmlns:a16="http://schemas.microsoft.com/office/drawing/2014/main" id="{57930065-B67D-A443-BCCD-ED32C335E662}"/>
              </a:ext>
            </a:extLst>
          </p:cNvPr>
          <p:cNvSpPr txBox="1"/>
          <p:nvPr/>
        </p:nvSpPr>
        <p:spPr>
          <a:xfrm>
            <a:off x="533400" y="1200150"/>
            <a:ext cx="4572000" cy="1384995"/>
          </a:xfrm>
          <a:prstGeom prst="rect">
            <a:avLst/>
          </a:prstGeom>
          <a:noFill/>
        </p:spPr>
        <p:txBody>
          <a:bodyPr wrap="square" rtlCol="0">
            <a:spAutoFit/>
          </a:bodyPr>
          <a:lstStyle/>
          <a:p>
            <a:pPr algn="ctr"/>
            <a:r>
              <a:rPr lang="en-US" sz="2800" dirty="0">
                <a:solidFill>
                  <a:srgbClr val="0000FF"/>
                </a:solidFill>
                <a:latin typeface="Elephant" panose="02020904090505020303" pitchFamily="18" charset="0"/>
              </a:rPr>
              <a:t>Hopefully you like what we’ve done with the place! </a:t>
            </a:r>
          </a:p>
        </p:txBody>
      </p:sp>
      <p:pic>
        <p:nvPicPr>
          <p:cNvPr id="7" name="Picture 6" descr="A cartoon emoji with a thumbs up&#10;&#10;Description automatically generated">
            <a:extLst>
              <a:ext uri="{FF2B5EF4-FFF2-40B4-BE49-F238E27FC236}">
                <a16:creationId xmlns:a16="http://schemas.microsoft.com/office/drawing/2014/main" id="{22276AC6-96CA-AB57-08E2-0E374FB67BF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16532" y="2114550"/>
            <a:ext cx="1519313" cy="1061145"/>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
        <p:nvSpPr>
          <p:cNvPr id="4" name="Rectangle 3">
            <a:extLst>
              <a:ext uri="{FF2B5EF4-FFF2-40B4-BE49-F238E27FC236}">
                <a16:creationId xmlns:a16="http://schemas.microsoft.com/office/drawing/2014/main" id="{32E48EA3-C336-AC66-8693-7071263C42D0}"/>
              </a:ext>
            </a:extLst>
          </p:cNvPr>
          <p:cNvSpPr/>
          <p:nvPr/>
        </p:nvSpPr>
        <p:spPr>
          <a:xfrm>
            <a:off x="152400" y="514350"/>
            <a:ext cx="4572000" cy="76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4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
        <p:nvSpPr>
          <p:cNvPr id="5" name="Rectangle 4">
            <a:extLst>
              <a:ext uri="{FF2B5EF4-FFF2-40B4-BE49-F238E27FC236}">
                <a16:creationId xmlns:a16="http://schemas.microsoft.com/office/drawing/2014/main" id="{19BCA3E3-DF62-ADD9-0AF9-54783ADA4D32}"/>
              </a:ext>
            </a:extLst>
          </p:cNvPr>
          <p:cNvSpPr/>
          <p:nvPr/>
        </p:nvSpPr>
        <p:spPr>
          <a:xfrm>
            <a:off x="152400" y="514350"/>
            <a:ext cx="4572000" cy="76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129</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2025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FY2025</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FY2025</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5, 2026</a:t>
            </a:r>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2025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12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420 Graves sold in J &amp; K so far (57% in K)</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2025 Grave Sales: 60</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49</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29</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20</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4</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28</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0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&gt;250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2026 Annual Meeting</a:t>
            </a:r>
          </a:p>
          <a:p>
            <a:pPr algn="ctr"/>
            <a:r>
              <a:rPr lang="en-US" sz="1200" b="1" dirty="0"/>
              <a:t>Business Report - Reviewing 2025</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EFF100-BC97-FEBF-265F-58ED6047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60947"/>
            <a:ext cx="8165111" cy="4821605"/>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48EC4D-D096-6A6C-640E-857C9E40D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7186015" cy="5143500"/>
          </a:xfrm>
          <a:prstGeom prst="rect">
            <a:avLst/>
          </a:prstGeom>
        </p:spPr>
      </p:pic>
      <p:pic>
        <p:nvPicPr>
          <p:cNvPr id="5" name="Picture 4">
            <a:extLst>
              <a:ext uri="{FF2B5EF4-FFF2-40B4-BE49-F238E27FC236}">
                <a16:creationId xmlns:a16="http://schemas.microsoft.com/office/drawing/2014/main" id="{8581BD76-A1F4-5C42-CB3A-1262FE34C0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2596692"/>
            <a:ext cx="1969416" cy="1842728"/>
          </a:xfrm>
          <a:prstGeom prst="rect">
            <a:avLst/>
          </a:prstGeom>
        </p:spPr>
      </p:pic>
      <p:sp>
        <p:nvSpPr>
          <p:cNvPr id="6" name="TextBox 5">
            <a:extLst>
              <a:ext uri="{FF2B5EF4-FFF2-40B4-BE49-F238E27FC236}">
                <a16:creationId xmlns:a16="http://schemas.microsoft.com/office/drawing/2014/main" id="{9264B033-2E60-334A-64A3-DE5F1F9ED75C}"/>
              </a:ext>
            </a:extLst>
          </p:cNvPr>
          <p:cNvSpPr txBox="1"/>
          <p:nvPr/>
        </p:nvSpPr>
        <p:spPr>
          <a:xfrm>
            <a:off x="375108" y="2159997"/>
            <a:ext cx="1524000" cy="369332"/>
          </a:xfrm>
          <a:prstGeom prst="rect">
            <a:avLst/>
          </a:prstGeom>
          <a:noFill/>
        </p:spPr>
        <p:txBody>
          <a:bodyPr wrap="square" rtlCol="0">
            <a:spAutoFit/>
          </a:bodyPr>
          <a:lstStyle/>
          <a:p>
            <a:r>
              <a:rPr lang="en-US" b="1" dirty="0"/>
              <a:t>Profit &amp; Loss</a:t>
            </a:r>
          </a:p>
        </p:txBody>
      </p:sp>
    </p:spTree>
    <p:extLst>
      <p:ext uri="{BB962C8B-B14F-4D97-AF65-F5344CB8AC3E}">
        <p14:creationId xmlns:p14="http://schemas.microsoft.com/office/powerpoint/2010/main" val="2521816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13586</TotalTime>
  <Words>1285</Words>
  <Application>Microsoft Office PowerPoint</Application>
  <PresentationFormat>On-screen Show (16:9)</PresentationFormat>
  <Paragraphs>130</Paragraphs>
  <Slides>22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Elephant</vt:lpstr>
      <vt:lpstr>Engravers MT</vt:lpstr>
      <vt:lpstr>Fondamento</vt:lpstr>
      <vt:lpstr>Helvetica Neue</vt:lpstr>
      <vt:lpstr>inherit</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521</cp:revision>
  <cp:lastPrinted>2026-02-14T16:53:23Z</cp:lastPrinted>
  <dcterms:created xsi:type="dcterms:W3CDTF">2014-01-26T14:33:15Z</dcterms:created>
  <dcterms:modified xsi:type="dcterms:W3CDTF">2026-03-01T14:29:32Z</dcterms:modified>
</cp:coreProperties>
</file>