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2" r:id="rId2"/>
    <p:sldId id="263" r:id="rId3"/>
    <p:sldId id="266" r:id="rId4"/>
    <p:sldId id="301" r:id="rId5"/>
    <p:sldId id="303" r:id="rId6"/>
    <p:sldId id="293" r:id="rId7"/>
    <p:sldId id="335" r:id="rId8"/>
    <p:sldId id="265" r:id="rId9"/>
    <p:sldId id="283" r:id="rId10"/>
    <p:sldId id="258" r:id="rId11"/>
    <p:sldId id="277" r:id="rId12"/>
    <p:sldId id="278" r:id="rId13"/>
    <p:sldId id="291" r:id="rId14"/>
    <p:sldId id="324" r:id="rId15"/>
    <p:sldId id="347" r:id="rId16"/>
    <p:sldId id="326" r:id="rId17"/>
    <p:sldId id="260" r:id="rId18"/>
    <p:sldId id="339" r:id="rId19"/>
    <p:sldId id="354" r:id="rId20"/>
    <p:sldId id="349" r:id="rId21"/>
    <p:sldId id="350" r:id="rId22"/>
    <p:sldId id="351" r:id="rId23"/>
    <p:sldId id="352" r:id="rId24"/>
    <p:sldId id="290" r:id="rId25"/>
    <p:sldId id="353" r:id="rId26"/>
    <p:sldId id="288" r:id="rId27"/>
  </p:sldIdLst>
  <p:sldSz cx="9144000" cy="5143500" type="screen16x9"/>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16" autoAdjust="0"/>
  </p:normalViewPr>
  <p:slideViewPr>
    <p:cSldViewPr>
      <p:cViewPr varScale="1">
        <p:scale>
          <a:sx n="113" d="100"/>
          <a:sy n="113" d="100"/>
        </p:scale>
        <p:origin x="120" y="1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05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5266347" y="0"/>
            <a:ext cx="4028440" cy="350520"/>
          </a:xfrm>
          <a:prstGeom prst="rect">
            <a:avLst/>
          </a:prstGeom>
        </p:spPr>
        <p:txBody>
          <a:bodyPr vert="horz" lIns="93166" tIns="46583" rIns="93166" bIns="46583" rtlCol="0"/>
          <a:lstStyle>
            <a:lvl1pPr algn="r">
              <a:defRPr sz="1200"/>
            </a:lvl1pPr>
          </a:lstStyle>
          <a:p>
            <a:fld id="{0A0B32D8-6FC2-4D9F-8CCC-DB97FCE73F99}" type="datetimeFigureOut">
              <a:rPr lang="en-US" smtClean="0"/>
              <a:t>3/7/2024</a:t>
            </a:fld>
            <a:endParaRPr lang="en-US" dirty="0"/>
          </a:p>
        </p:txBody>
      </p:sp>
      <p:sp>
        <p:nvSpPr>
          <p:cNvPr id="4" name="Slide Image Placeholder 3"/>
          <p:cNvSpPr>
            <a:spLocks noGrp="1" noRot="1" noChangeAspect="1"/>
          </p:cNvSpPr>
          <p:nvPr>
            <p:ph type="sldImg" idx="2"/>
          </p:nvPr>
        </p:nvSpPr>
        <p:spPr>
          <a:xfrm>
            <a:off x="2311400" y="525463"/>
            <a:ext cx="4675188" cy="2628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257"/>
            <a:ext cx="4028440" cy="3505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6347" y="6658257"/>
            <a:ext cx="4028440" cy="350520"/>
          </a:xfrm>
          <a:prstGeom prst="rect">
            <a:avLst/>
          </a:prstGeom>
        </p:spPr>
        <p:txBody>
          <a:bodyPr vert="horz" lIns="93166" tIns="46583" rIns="93166" bIns="46583" rtlCol="0" anchor="b"/>
          <a:lstStyle>
            <a:lvl1pPr algn="r">
              <a:defRPr sz="1200"/>
            </a:lvl1pPr>
          </a:lstStyle>
          <a:p>
            <a:fld id="{C5FE7810-566C-42BF-AF92-0ABAAE61C8CD}" type="slidenum">
              <a:rPr lang="en-US" smtClean="0"/>
              <a:t>‹#›</a:t>
            </a:fld>
            <a:endParaRPr lang="en-US" dirty="0"/>
          </a:p>
        </p:txBody>
      </p:sp>
    </p:spTree>
    <p:extLst>
      <p:ext uri="{BB962C8B-B14F-4D97-AF65-F5344CB8AC3E}">
        <p14:creationId xmlns:p14="http://schemas.microsoft.com/office/powerpoint/2010/main" val="3702882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MWC Annual Grave Sales and Interments 1968-2018 (20190221) in the Reports and Findings folder</a:t>
            </a:r>
          </a:p>
        </p:txBody>
      </p:sp>
      <p:sp>
        <p:nvSpPr>
          <p:cNvPr id="4" name="Slide Number Placeholder 3"/>
          <p:cNvSpPr>
            <a:spLocks noGrp="1"/>
          </p:cNvSpPr>
          <p:nvPr>
            <p:ph type="sldNum" sz="quarter" idx="10"/>
          </p:nvPr>
        </p:nvSpPr>
        <p:spPr/>
        <p:txBody>
          <a:bodyPr/>
          <a:lstStyle/>
          <a:p>
            <a:fld id="{C5FE7810-566C-42BF-AF92-0ABAAE61C8CD}" type="slidenum">
              <a:rPr lang="en-US" smtClean="0"/>
              <a:t>11</a:t>
            </a:fld>
            <a:endParaRPr lang="en-US" dirty="0"/>
          </a:p>
        </p:txBody>
      </p:sp>
    </p:spTree>
    <p:extLst>
      <p:ext uri="{BB962C8B-B14F-4D97-AF65-F5344CB8AC3E}">
        <p14:creationId xmlns:p14="http://schemas.microsoft.com/office/powerpoint/2010/main" val="3083036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902">
              <a:defRPr/>
            </a:pPr>
            <a:r>
              <a:rPr lang="en-US" dirty="0"/>
              <a:t>See MWC Annual Grave Sales and Interments 1968-2018 (20190221) in the Reports and Findings folder</a:t>
            </a:r>
          </a:p>
          <a:p>
            <a:endParaRPr lang="en-US" dirty="0"/>
          </a:p>
        </p:txBody>
      </p:sp>
      <p:sp>
        <p:nvSpPr>
          <p:cNvPr id="4" name="Slide Number Placeholder 3"/>
          <p:cNvSpPr>
            <a:spLocks noGrp="1"/>
          </p:cNvSpPr>
          <p:nvPr>
            <p:ph type="sldNum" sz="quarter" idx="10"/>
          </p:nvPr>
        </p:nvSpPr>
        <p:spPr/>
        <p:txBody>
          <a:bodyPr/>
          <a:lstStyle/>
          <a:p>
            <a:fld id="{C5FE7810-566C-42BF-AF92-0ABAAE61C8CD}" type="slidenum">
              <a:rPr lang="en-US" smtClean="0"/>
              <a:t>12</a:t>
            </a:fld>
            <a:endParaRPr lang="en-US" dirty="0"/>
          </a:p>
        </p:txBody>
      </p:sp>
    </p:spTree>
    <p:extLst>
      <p:ext uri="{BB962C8B-B14F-4D97-AF65-F5344CB8AC3E}">
        <p14:creationId xmlns:p14="http://schemas.microsoft.com/office/powerpoint/2010/main" val="1352660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FE7810-566C-42BF-AF92-0ABAAE61C8CD}" type="slidenum">
              <a:rPr lang="en-US" smtClean="0"/>
              <a:t>14</a:t>
            </a:fld>
            <a:endParaRPr lang="en-US" dirty="0"/>
          </a:p>
        </p:txBody>
      </p:sp>
    </p:spTree>
    <p:extLst>
      <p:ext uri="{BB962C8B-B14F-4D97-AF65-F5344CB8AC3E}">
        <p14:creationId xmlns:p14="http://schemas.microsoft.com/office/powerpoint/2010/main" val="955642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8D2E9-12D3-4DE3-9408-C1F4E76214CD}"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992943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602151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3471244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8D2E9-12D3-4DE3-9408-C1F4E76214CD}"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164819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8D2E9-12D3-4DE3-9408-C1F4E76214CD}" type="datetimeFigureOut">
              <a:rPr lang="en-US" smtClean="0"/>
              <a:t>3/7/2024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4235761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8D2E9-12D3-4DE3-9408-C1F4E76214CD}"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3820017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8D2E9-12D3-4DE3-9408-C1F4E76214CD}" type="datetimeFigureOut">
              <a:rPr lang="en-US" smtClean="0"/>
              <a:t>3/7/2024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785471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8D2E9-12D3-4DE3-9408-C1F4E76214CD}" type="datetimeFigureOut">
              <a:rPr lang="en-US" smtClean="0"/>
              <a:t>3/7/2024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364009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8D2E9-12D3-4DE3-9408-C1F4E76214CD}" type="datetimeFigureOut">
              <a:rPr lang="en-US" smtClean="0"/>
              <a:t>3/7/2024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447466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8D2E9-12D3-4DE3-9408-C1F4E76214CD}"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814832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48D2E9-12D3-4DE3-9408-C1F4E76214CD}" type="datetimeFigureOut">
              <a:rPr lang="en-US" smtClean="0"/>
              <a:t>3/7/2024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5F1685-E1FA-4569-943B-8B08CED9DE06}" type="slidenum">
              <a:rPr lang="en-US" smtClean="0"/>
              <a:t>‹#›</a:t>
            </a:fld>
            <a:endParaRPr lang="en-US" dirty="0"/>
          </a:p>
        </p:txBody>
      </p:sp>
    </p:spTree>
    <p:extLst>
      <p:ext uri="{BB962C8B-B14F-4D97-AF65-F5344CB8AC3E}">
        <p14:creationId xmlns:p14="http://schemas.microsoft.com/office/powerpoint/2010/main" val="2760549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048D2E9-12D3-4DE3-9408-C1F4E76214CD}" type="datetimeFigureOut">
              <a:rPr lang="en-US" smtClean="0"/>
              <a:t>3/7/2024</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5F1685-E1FA-4569-943B-8B08CED9DE06}" type="slidenum">
              <a:rPr lang="en-US" smtClean="0"/>
              <a:t>‹#›</a:t>
            </a:fld>
            <a:endParaRPr lang="en-US" dirty="0"/>
          </a:p>
        </p:txBody>
      </p:sp>
    </p:spTree>
    <p:extLst>
      <p:ext uri="{BB962C8B-B14F-4D97-AF65-F5344CB8AC3E}">
        <p14:creationId xmlns:p14="http://schemas.microsoft.com/office/powerpoint/2010/main" val="489613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6.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s://pixabay.com/illustrations/thumbs-up-smiley-face-emoji-happy-4007573/" TargetMode="Externa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133517"/>
            <a:ext cx="4191000" cy="1015663"/>
          </a:xfrm>
          <a:prstGeom prst="rect">
            <a:avLst/>
          </a:prstGeom>
          <a:noFill/>
        </p:spPr>
        <p:txBody>
          <a:bodyPr wrap="square" rtlCol="0">
            <a:spAutoFit/>
          </a:bodyPr>
          <a:lstStyle/>
          <a:p>
            <a:pPr algn="ctr"/>
            <a:r>
              <a:rPr lang="en-US" sz="2000" b="1" dirty="0"/>
              <a:t>Welcome to the </a:t>
            </a:r>
          </a:p>
          <a:p>
            <a:pPr algn="ctr"/>
            <a:r>
              <a:rPr lang="en-US" sz="2000" b="1" dirty="0"/>
              <a:t>127</a:t>
            </a:r>
            <a:r>
              <a:rPr lang="en-US" sz="2000" b="1" baseline="30000" dirty="0"/>
              <a:t>th</a:t>
            </a:r>
            <a:r>
              <a:rPr lang="en-US" sz="2000" b="1" dirty="0"/>
              <a:t> Annual Meeting of the</a:t>
            </a:r>
          </a:p>
          <a:p>
            <a:pPr algn="ctr"/>
            <a:r>
              <a:rPr lang="en-US" sz="2000" b="1" dirty="0"/>
              <a:t>Maplewood Cemetery Association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0791" y="1352549"/>
            <a:ext cx="2110497" cy="3387113"/>
          </a:xfrm>
          <a:prstGeom prst="rect">
            <a:avLst/>
          </a:prstGeom>
        </p:spPr>
      </p:pic>
      <p:pic>
        <p:nvPicPr>
          <p:cNvPr id="6" name="Picture 5">
            <a:extLst>
              <a:ext uri="{FF2B5EF4-FFF2-40B4-BE49-F238E27FC236}">
                <a16:creationId xmlns:a16="http://schemas.microsoft.com/office/drawing/2014/main" id="{C71437BC-C781-473E-AF2B-62E6B1857E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78" y="1733550"/>
            <a:ext cx="2755022" cy="2709672"/>
          </a:xfrm>
          <a:prstGeom prst="rect">
            <a:avLst/>
          </a:prstGeom>
        </p:spPr>
      </p:pic>
    </p:spTree>
    <p:extLst>
      <p:ext uri="{BB962C8B-B14F-4D97-AF65-F5344CB8AC3E}">
        <p14:creationId xmlns:p14="http://schemas.microsoft.com/office/powerpoint/2010/main" val="215440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90"/>
                                          </p:val>
                                        </p:tav>
                                        <p:tav tm="100000">
                                          <p:val>
                                            <p:fltVal val="0"/>
                                          </p:val>
                                        </p:tav>
                                      </p:tavLst>
                                    </p:anim>
                                    <p:animEffect transition="in" filter="fade">
                                      <p:cBhvr>
                                        <p:cTn id="10" dur="5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3000" fill="hold"/>
                                        <p:tgtEl>
                                          <p:spTgt spid="3"/>
                                        </p:tgtEl>
                                        <p:attrNameLst>
                                          <p:attrName>ppt_w</p:attrName>
                                        </p:attrNameLst>
                                      </p:cBhvr>
                                      <p:tavLst>
                                        <p:tav tm="0">
                                          <p:val>
                                            <p:fltVal val="0"/>
                                          </p:val>
                                        </p:tav>
                                        <p:tav tm="100000">
                                          <p:val>
                                            <p:strVal val="#ppt_w"/>
                                          </p:val>
                                        </p:tav>
                                      </p:tavLst>
                                    </p:anim>
                                    <p:anim calcmode="lin" valueType="num">
                                      <p:cBhvr>
                                        <p:cTn id="14" dur="3000" fill="hold"/>
                                        <p:tgtEl>
                                          <p:spTgt spid="3"/>
                                        </p:tgtEl>
                                        <p:attrNameLst>
                                          <p:attrName>ppt_h</p:attrName>
                                        </p:attrNameLst>
                                      </p:cBhvr>
                                      <p:tavLst>
                                        <p:tav tm="0">
                                          <p:val>
                                            <p:fltVal val="0"/>
                                          </p:val>
                                        </p:tav>
                                        <p:tav tm="100000">
                                          <p:val>
                                            <p:strVal val="#ppt_h"/>
                                          </p:val>
                                        </p:tav>
                                      </p:tavLst>
                                    </p:anim>
                                    <p:anim calcmode="lin" valueType="num">
                                      <p:cBhvr>
                                        <p:cTn id="15" dur="3000" fill="hold"/>
                                        <p:tgtEl>
                                          <p:spTgt spid="3"/>
                                        </p:tgtEl>
                                        <p:attrNameLst>
                                          <p:attrName>style.rotation</p:attrName>
                                        </p:attrNameLst>
                                      </p:cBhvr>
                                      <p:tavLst>
                                        <p:tav tm="0">
                                          <p:val>
                                            <p:fltVal val="90"/>
                                          </p:val>
                                        </p:tav>
                                        <p:tav tm="100000">
                                          <p:val>
                                            <p:fltVal val="0"/>
                                          </p:val>
                                        </p:tav>
                                      </p:tavLst>
                                    </p:anim>
                                    <p:animEffect transition="in" filter="fade">
                                      <p:cBhvr>
                                        <p:cTn id="16"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3000" y="0"/>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2024 Annual Meeting</a:t>
            </a:r>
          </a:p>
          <a:p>
            <a:pPr algn="ctr"/>
            <a:r>
              <a:rPr lang="en-US" sz="1200" b="1" dirty="0"/>
              <a:t>Business Report - Reviewing 2023 – Major Expense Categories</a:t>
            </a:r>
          </a:p>
        </p:txBody>
      </p:sp>
      <p:pic>
        <p:nvPicPr>
          <p:cNvPr id="3" name="Picture 2" descr="A pie chart with text on it&#10;&#10;Description automatically generated">
            <a:extLst>
              <a:ext uri="{FF2B5EF4-FFF2-40B4-BE49-F238E27FC236}">
                <a16:creationId xmlns:a16="http://schemas.microsoft.com/office/drawing/2014/main" id="{BF1C19C4-5553-F072-703B-B99E7F5F1E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460" y="819151"/>
            <a:ext cx="5562340" cy="3905796"/>
          </a:xfrm>
          <a:prstGeom prst="rect">
            <a:avLst/>
          </a:prstGeom>
        </p:spPr>
      </p:pic>
      <p:pic>
        <p:nvPicPr>
          <p:cNvPr id="7" name="Picture 6" descr="A screenshot of a spreadsheet&#10;&#10;Description automatically generated">
            <a:extLst>
              <a:ext uri="{FF2B5EF4-FFF2-40B4-BE49-F238E27FC236}">
                <a16:creationId xmlns:a16="http://schemas.microsoft.com/office/drawing/2014/main" id="{CE4706DC-0580-2547-3844-A8083714E1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703" y="819152"/>
            <a:ext cx="3334497" cy="3905795"/>
          </a:xfrm>
          <a:prstGeom prst="rect">
            <a:avLst/>
          </a:prstGeom>
        </p:spPr>
      </p:pic>
    </p:spTree>
    <p:extLst>
      <p:ext uri="{BB962C8B-B14F-4D97-AF65-F5344CB8AC3E}">
        <p14:creationId xmlns:p14="http://schemas.microsoft.com/office/powerpoint/2010/main" val="1277181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2024 Annual Meeting</a:t>
            </a:r>
          </a:p>
        </p:txBody>
      </p:sp>
      <p:pic>
        <p:nvPicPr>
          <p:cNvPr id="4" name="Picture 3" descr="A graph of sales&#10;&#10;Description automatically generated">
            <a:extLst>
              <a:ext uri="{FF2B5EF4-FFF2-40B4-BE49-F238E27FC236}">
                <a16:creationId xmlns:a16="http://schemas.microsoft.com/office/drawing/2014/main" id="{ED3E051E-BE0D-259F-CEB6-006A753E5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99" y="679058"/>
            <a:ext cx="8068801" cy="4344006"/>
          </a:xfrm>
          <a:prstGeom prst="rect">
            <a:avLst/>
          </a:prstGeom>
        </p:spPr>
      </p:pic>
    </p:spTree>
    <p:extLst>
      <p:ext uri="{BB962C8B-B14F-4D97-AF65-F5344CB8AC3E}">
        <p14:creationId xmlns:p14="http://schemas.microsoft.com/office/powerpoint/2010/main" val="2128589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209549"/>
            <a:ext cx="6858000" cy="461665"/>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2024 Annual Meeting</a:t>
            </a:r>
          </a:p>
        </p:txBody>
      </p:sp>
      <p:sp>
        <p:nvSpPr>
          <p:cNvPr id="3" name="TextBox 2">
            <a:extLst>
              <a:ext uri="{FF2B5EF4-FFF2-40B4-BE49-F238E27FC236}">
                <a16:creationId xmlns:a16="http://schemas.microsoft.com/office/drawing/2014/main" id="{E7E8A11A-2881-B361-9932-284CB3042373}"/>
              </a:ext>
            </a:extLst>
          </p:cNvPr>
          <p:cNvSpPr txBox="1"/>
          <p:nvPr/>
        </p:nvSpPr>
        <p:spPr>
          <a:xfrm>
            <a:off x="800100" y="4400550"/>
            <a:ext cx="7543800" cy="584775"/>
          </a:xfrm>
          <a:prstGeom prst="rect">
            <a:avLst/>
          </a:prstGeom>
          <a:noFill/>
        </p:spPr>
        <p:txBody>
          <a:bodyPr wrap="square" rtlCol="0">
            <a:spAutoFit/>
          </a:bodyPr>
          <a:lstStyle/>
          <a:p>
            <a:r>
              <a:rPr lang="en-US" sz="1800" kern="0" dirty="0">
                <a:solidFill>
                  <a:srgbClr val="003C71"/>
                </a:solidFill>
                <a:effectLst/>
                <a:latin typeface="inherit"/>
                <a:ea typeface="Times New Roman" panose="02020603050405020304" pitchFamily="18" charset="0"/>
                <a:cs typeface="Arial" panose="020B0604020202020204" pitchFamily="34" charset="0"/>
              </a:rPr>
              <a:t>U.S. Cremation Rate Expected to Top 80% by 2045</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400" dirty="0"/>
              <a:t>National Funeral Directors Association’s (NFDA) 2023 Cremation and Burial Report.</a:t>
            </a:r>
          </a:p>
        </p:txBody>
      </p:sp>
      <p:pic>
        <p:nvPicPr>
          <p:cNvPr id="6" name="Picture 5" descr="A graph with green and blue bars&#10;&#10;Description automatically generated">
            <a:extLst>
              <a:ext uri="{FF2B5EF4-FFF2-40B4-BE49-F238E27FC236}">
                <a16:creationId xmlns:a16="http://schemas.microsoft.com/office/drawing/2014/main" id="{03BF61FF-017D-AC75-E5DE-CB374552E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700" y="617444"/>
            <a:ext cx="7696200" cy="3783106"/>
          </a:xfrm>
          <a:prstGeom prst="rect">
            <a:avLst/>
          </a:prstGeom>
        </p:spPr>
      </p:pic>
    </p:spTree>
    <p:extLst>
      <p:ext uri="{BB962C8B-B14F-4D97-AF65-F5344CB8AC3E}">
        <p14:creationId xmlns:p14="http://schemas.microsoft.com/office/powerpoint/2010/main" val="192226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2024 Annual Meeting</a:t>
            </a:r>
          </a:p>
          <a:p>
            <a:pPr algn="ctr"/>
            <a:r>
              <a:rPr lang="en-US" sz="1200" b="1" dirty="0"/>
              <a:t>Finance Report - Reviewing 2023 –  Investment Year Performance</a:t>
            </a:r>
          </a:p>
        </p:txBody>
      </p:sp>
      <p:pic>
        <p:nvPicPr>
          <p:cNvPr id="5" name="Picture 4" descr="A graph with a green point and red line&#10;&#10;Description automatically generated">
            <a:extLst>
              <a:ext uri="{FF2B5EF4-FFF2-40B4-BE49-F238E27FC236}">
                <a16:creationId xmlns:a16="http://schemas.microsoft.com/office/drawing/2014/main" id="{9713314C-2B66-AB67-F956-F57C0E2E71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71550"/>
            <a:ext cx="9144000" cy="3554056"/>
          </a:xfrm>
          <a:prstGeom prst="rect">
            <a:avLst/>
          </a:prstGeom>
        </p:spPr>
      </p:pic>
    </p:spTree>
    <p:extLst>
      <p:ext uri="{BB962C8B-B14F-4D97-AF65-F5344CB8AC3E}">
        <p14:creationId xmlns:p14="http://schemas.microsoft.com/office/powerpoint/2010/main" val="387002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4C80F0C-99CE-49FF-9BE2-82B6F0959164}"/>
              </a:ext>
            </a:extLst>
          </p:cNvPr>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2024 Annual Meeting</a:t>
            </a:r>
          </a:p>
          <a:p>
            <a:pPr algn="ctr"/>
            <a:r>
              <a:rPr lang="en-US" sz="1200" b="1" dirty="0"/>
              <a:t>Finance Report - Reviewing 2023 – Investment Year Performance</a:t>
            </a:r>
          </a:p>
        </p:txBody>
      </p:sp>
      <p:pic>
        <p:nvPicPr>
          <p:cNvPr id="4" name="Picture 3">
            <a:extLst>
              <a:ext uri="{FF2B5EF4-FFF2-40B4-BE49-F238E27FC236}">
                <a16:creationId xmlns:a16="http://schemas.microsoft.com/office/drawing/2014/main" id="{72A9FFA1-01CC-85B5-A38F-056E28672D39}"/>
              </a:ext>
            </a:extLst>
          </p:cNvPr>
          <p:cNvPicPr>
            <a:picLocks noChangeAspect="1"/>
          </p:cNvPicPr>
          <p:nvPr/>
        </p:nvPicPr>
        <p:blipFill>
          <a:blip r:embed="rId3"/>
          <a:stretch>
            <a:fillRect/>
          </a:stretch>
        </p:blipFill>
        <p:spPr>
          <a:xfrm>
            <a:off x="996308" y="855880"/>
            <a:ext cx="7151383" cy="3924540"/>
          </a:xfrm>
          <a:prstGeom prst="rect">
            <a:avLst/>
          </a:prstGeom>
        </p:spPr>
      </p:pic>
    </p:spTree>
    <p:extLst>
      <p:ext uri="{BB962C8B-B14F-4D97-AF65-F5344CB8AC3E}">
        <p14:creationId xmlns:p14="http://schemas.microsoft.com/office/powerpoint/2010/main" val="1482018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127th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p:cNvSpPr txBox="1"/>
          <p:nvPr/>
        </p:nvSpPr>
        <p:spPr>
          <a:xfrm>
            <a:off x="228600" y="1200150"/>
            <a:ext cx="50292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chemeClr val="accent1">
                    <a:lumMod val="75000"/>
                  </a:schemeClr>
                </a:solidFill>
              </a:rPr>
              <a:t>Secretary</a:t>
            </a:r>
            <a:r>
              <a:rPr lang="en-US" sz="1600" b="1" dirty="0">
                <a:solidFill>
                  <a:srgbClr val="0000FF"/>
                </a:solidFill>
              </a:rPr>
              <a:t> </a:t>
            </a:r>
            <a:r>
              <a:rPr lang="en-US" sz="1600" dirty="0"/>
              <a:t>– Read minutes from 2023 Annual Meeting</a:t>
            </a:r>
          </a:p>
          <a:p>
            <a:pPr marL="285750" indent="-285750">
              <a:buFont typeface="Arial" panose="020B0604020202020204" pitchFamily="34" charset="0"/>
              <a:buChar char="•"/>
            </a:pPr>
            <a:r>
              <a:rPr lang="en-US" sz="1600" b="1" dirty="0">
                <a:solidFill>
                  <a:schemeClr val="accent1">
                    <a:lumMod val="75000"/>
                  </a:schemeClr>
                </a:solidFill>
              </a:rPr>
              <a:t>Treasurer</a:t>
            </a:r>
            <a:r>
              <a:rPr lang="en-US" sz="1600" dirty="0">
                <a:solidFill>
                  <a:schemeClr val="accent1">
                    <a:lumMod val="75000"/>
                  </a:schemeClr>
                </a:solidFill>
              </a:rPr>
              <a:t> </a:t>
            </a:r>
            <a:r>
              <a:rPr lang="en-US" sz="1600" dirty="0"/>
              <a:t>– Business report for FY2023</a:t>
            </a:r>
          </a:p>
          <a:p>
            <a:pPr marL="285750" indent="-285750">
              <a:buFont typeface="Arial" panose="020B0604020202020204" pitchFamily="34" charset="0"/>
              <a:buChar char="•"/>
            </a:pPr>
            <a:r>
              <a:rPr lang="en-US" sz="1600" b="1" dirty="0">
                <a:solidFill>
                  <a:schemeClr val="accent1">
                    <a:lumMod val="75000"/>
                  </a:schemeClr>
                </a:solidFill>
              </a:rPr>
              <a:t>Finance</a:t>
            </a:r>
            <a:r>
              <a:rPr lang="en-US" sz="1600" dirty="0">
                <a:solidFill>
                  <a:schemeClr val="accent1">
                    <a:lumMod val="75000"/>
                  </a:schemeClr>
                </a:solidFill>
              </a:rPr>
              <a:t> </a:t>
            </a:r>
            <a:r>
              <a:rPr lang="en-US" sz="1600" dirty="0"/>
              <a:t>– Investment report for FY2023</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Brief History of Maplewood Cemetery</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pic>
        <p:nvPicPr>
          <p:cNvPr id="7" name="Picture 6">
            <a:extLst>
              <a:ext uri="{FF2B5EF4-FFF2-40B4-BE49-F238E27FC236}">
                <a16:creationId xmlns:a16="http://schemas.microsoft.com/office/drawing/2014/main" id="{97BE020A-62AF-4608-893A-6CA77638B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4" y="167809"/>
            <a:ext cx="773822" cy="761084"/>
          </a:xfrm>
          <a:prstGeom prst="rect">
            <a:avLst/>
          </a:prstGeom>
        </p:spPr>
      </p:pic>
      <p:sp>
        <p:nvSpPr>
          <p:cNvPr id="8" name="TextBox 7">
            <a:extLst>
              <a:ext uri="{FF2B5EF4-FFF2-40B4-BE49-F238E27FC236}">
                <a16:creationId xmlns:a16="http://schemas.microsoft.com/office/drawing/2014/main" id="{C8FE8A33-E073-4F14-BD45-245EE4BED312}"/>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6, 2024</a:t>
            </a:r>
          </a:p>
        </p:txBody>
      </p:sp>
    </p:spTree>
    <p:extLst>
      <p:ext uri="{BB962C8B-B14F-4D97-AF65-F5344CB8AC3E}">
        <p14:creationId xmlns:p14="http://schemas.microsoft.com/office/powerpoint/2010/main" val="246778126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2" name="TextBox 1"/>
          <p:cNvSpPr txBox="1"/>
          <p:nvPr/>
        </p:nvSpPr>
        <p:spPr>
          <a:xfrm>
            <a:off x="1371600" y="361950"/>
            <a:ext cx="2286000" cy="381000"/>
          </a:xfrm>
          <a:prstGeom prst="rect">
            <a:avLst/>
          </a:prstGeom>
          <a:noFill/>
        </p:spPr>
        <p:txBody>
          <a:bodyPr wrap="square" rtlCol="0">
            <a:spAutoFit/>
          </a:bodyPr>
          <a:lstStyle/>
          <a:p>
            <a:pPr algn="ctr"/>
            <a:r>
              <a:rPr lang="en-US" b="1" dirty="0"/>
              <a:t>Web Site &amp; Database</a:t>
            </a:r>
          </a:p>
        </p:txBody>
      </p:sp>
      <p:pic>
        <p:nvPicPr>
          <p:cNvPr id="6" name="Picture 5">
            <a:extLst>
              <a:ext uri="{FF2B5EF4-FFF2-40B4-BE49-F238E27FC236}">
                <a16:creationId xmlns:a16="http://schemas.microsoft.com/office/drawing/2014/main" id="{48FF1C40-1B98-47D7-AA50-B4804988EA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7395" y="819150"/>
            <a:ext cx="3546005" cy="3486150"/>
          </a:xfrm>
          <a:prstGeom prst="rect">
            <a:avLst/>
          </a:prstGeom>
        </p:spPr>
      </p:pic>
    </p:spTree>
    <p:extLst>
      <p:ext uri="{BB962C8B-B14F-4D97-AF65-F5344CB8AC3E}">
        <p14:creationId xmlns:p14="http://schemas.microsoft.com/office/powerpoint/2010/main" val="1761945373"/>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1EB43EE7-CD52-4B0A-9632-BFBDDB71C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246" y="30040"/>
            <a:ext cx="6903154" cy="5083419"/>
          </a:xfrm>
          <a:prstGeom prst="rect">
            <a:avLst/>
          </a:prstGeom>
        </p:spPr>
      </p:pic>
      <p:pic>
        <p:nvPicPr>
          <p:cNvPr id="6" name="Picture 5" descr="A screenshot of a map&#10;&#10;Description automatically generated">
            <a:extLst>
              <a:ext uri="{FF2B5EF4-FFF2-40B4-BE49-F238E27FC236}">
                <a16:creationId xmlns:a16="http://schemas.microsoft.com/office/drawing/2014/main" id="{F842383E-AE5A-C621-8A3D-AF05031C1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8922" y="1192721"/>
            <a:ext cx="1920173" cy="3870155"/>
          </a:xfrm>
          <a:prstGeom prst="rect">
            <a:avLst/>
          </a:prstGeom>
          <a:effectLst>
            <a:outerShdw blurRad="63500" sx="102000" sy="102000" algn="ctr" rotWithShape="0">
              <a:prstClr val="black">
                <a:alpha val="40000"/>
              </a:prstClr>
            </a:outerShdw>
          </a:effectLst>
        </p:spPr>
      </p:pic>
      <p:pic>
        <p:nvPicPr>
          <p:cNvPr id="9" name="Picture 8" descr="A screenshot of a website&#10;&#10;Description automatically generated">
            <a:extLst>
              <a:ext uri="{FF2B5EF4-FFF2-40B4-BE49-F238E27FC236}">
                <a16:creationId xmlns:a16="http://schemas.microsoft.com/office/drawing/2014/main" id="{771D3696-6D04-CDAA-3E47-182B935D1B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768" y="271419"/>
            <a:ext cx="3722942" cy="4600660"/>
          </a:xfrm>
          <a:prstGeom prst="rect">
            <a:avLst/>
          </a:prstGeom>
          <a:effectLst>
            <a:outerShdw blurRad="63500" sx="102000" sy="102000" algn="ctr" rotWithShape="0">
              <a:prstClr val="black">
                <a:alpha val="40000"/>
              </a:prstClr>
            </a:outerShdw>
          </a:effectLst>
        </p:spPr>
      </p:pic>
      <p:pic>
        <p:nvPicPr>
          <p:cNvPr id="11" name="Picture 10" descr="A screenshot of a website&#10;&#10;Description automatically generated">
            <a:extLst>
              <a:ext uri="{FF2B5EF4-FFF2-40B4-BE49-F238E27FC236}">
                <a16:creationId xmlns:a16="http://schemas.microsoft.com/office/drawing/2014/main" id="{37530A5D-50B6-4061-2CEC-E3CECEC3D0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8009" y="908474"/>
            <a:ext cx="3391301" cy="3326550"/>
          </a:xfrm>
          <a:prstGeom prst="rect">
            <a:avLst/>
          </a:prstGeom>
          <a:effectLst>
            <a:outerShdw blurRad="63500" sx="102000" sy="102000" algn="ctr" rotWithShape="0">
              <a:prstClr val="black">
                <a:alpha val="40000"/>
              </a:prstClr>
            </a:outerShdw>
          </a:effectLst>
        </p:spPr>
      </p:pic>
      <p:pic>
        <p:nvPicPr>
          <p:cNvPr id="13" name="Picture 12" descr="A screenshot of a website&#10;&#10;Description automatically generated">
            <a:extLst>
              <a:ext uri="{FF2B5EF4-FFF2-40B4-BE49-F238E27FC236}">
                <a16:creationId xmlns:a16="http://schemas.microsoft.com/office/drawing/2014/main" id="{B1B96C7B-D120-BCD8-77D4-56FAA5EEE26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3659" y="1123950"/>
            <a:ext cx="3343075" cy="3589365"/>
          </a:xfrm>
          <a:prstGeom prst="rect">
            <a:avLst/>
          </a:prstGeom>
          <a:effectLst>
            <a:outerShdw blurRad="63500" sx="102000" sy="102000" algn="ctr" rotWithShape="0">
              <a:prstClr val="black">
                <a:alpha val="40000"/>
              </a:prstClr>
            </a:outerShdw>
          </a:effectLst>
        </p:spPr>
      </p:pic>
      <p:pic>
        <p:nvPicPr>
          <p:cNvPr id="3" name="Picture 2" descr="A screenshot of a computer&#10;&#10;Description automatically generated">
            <a:extLst>
              <a:ext uri="{FF2B5EF4-FFF2-40B4-BE49-F238E27FC236}">
                <a16:creationId xmlns:a16="http://schemas.microsoft.com/office/drawing/2014/main" id="{ED55AED1-C4E3-84A7-0792-55C2E4C05EB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60931" y="80624"/>
            <a:ext cx="1698937" cy="45165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55179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computer screen&#10;&#10;Description automatically generated">
            <a:extLst>
              <a:ext uri="{FF2B5EF4-FFF2-40B4-BE49-F238E27FC236}">
                <a16:creationId xmlns:a16="http://schemas.microsoft.com/office/drawing/2014/main" id="{78B479B3-8CEF-B7DF-1673-A5A0EBF103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3229227"/>
            <a:ext cx="1565695" cy="1874345"/>
          </a:xfrm>
          <a:prstGeom prst="rect">
            <a:avLst/>
          </a:prstGeom>
          <a:effectLst>
            <a:outerShdw blurRad="63500" sx="102000" sy="102000" algn="ctr" rotWithShape="0">
              <a:prstClr val="black">
                <a:alpha val="40000"/>
              </a:prstClr>
            </a:outerShdw>
          </a:effectLst>
        </p:spPr>
      </p:pic>
      <p:pic>
        <p:nvPicPr>
          <p:cNvPr id="9" name="Picture 8" descr="A black and white logo&#10;&#10;Description automatically generated">
            <a:extLst>
              <a:ext uri="{FF2B5EF4-FFF2-40B4-BE49-F238E27FC236}">
                <a16:creationId xmlns:a16="http://schemas.microsoft.com/office/drawing/2014/main" id="{26C40ED0-492B-16CE-2351-78D11AE2D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1383984"/>
            <a:ext cx="822962" cy="451105"/>
          </a:xfrm>
          <a:prstGeom prst="rect">
            <a:avLst/>
          </a:prstGeom>
        </p:spPr>
      </p:pic>
      <p:pic>
        <p:nvPicPr>
          <p:cNvPr id="11" name="Picture 10">
            <a:extLst>
              <a:ext uri="{FF2B5EF4-FFF2-40B4-BE49-F238E27FC236}">
                <a16:creationId xmlns:a16="http://schemas.microsoft.com/office/drawing/2014/main" id="{DD706034-DB0F-F130-FDAE-80D8EE5556B2}"/>
              </a:ext>
            </a:extLst>
          </p:cNvPr>
          <p:cNvPicPr>
            <a:picLocks noChangeAspect="1"/>
          </p:cNvPicPr>
          <p:nvPr/>
        </p:nvPicPr>
        <p:blipFill>
          <a:blip r:embed="rId4"/>
          <a:stretch>
            <a:fillRect/>
          </a:stretch>
        </p:blipFill>
        <p:spPr>
          <a:xfrm>
            <a:off x="3886199" y="742950"/>
            <a:ext cx="5212903" cy="4236545"/>
          </a:xfrm>
          <a:prstGeom prst="rect">
            <a:avLst/>
          </a:prstGeom>
        </p:spPr>
      </p:pic>
      <p:sp>
        <p:nvSpPr>
          <p:cNvPr id="7" name="TextBox 6">
            <a:extLst>
              <a:ext uri="{FF2B5EF4-FFF2-40B4-BE49-F238E27FC236}">
                <a16:creationId xmlns:a16="http://schemas.microsoft.com/office/drawing/2014/main" id="{1DE09646-5903-3EEF-A9A3-40EC73ABED4B}"/>
              </a:ext>
            </a:extLst>
          </p:cNvPr>
          <p:cNvSpPr txBox="1"/>
          <p:nvPr/>
        </p:nvSpPr>
        <p:spPr>
          <a:xfrm>
            <a:off x="1286278" y="175435"/>
            <a:ext cx="6858000" cy="738664"/>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2024 Annual Meeting</a:t>
            </a:r>
          </a:p>
          <a:p>
            <a:pPr algn="ctr"/>
            <a:r>
              <a:rPr lang="en-US" b="1" dirty="0"/>
              <a:t>Infrastructure</a:t>
            </a:r>
          </a:p>
        </p:txBody>
      </p:sp>
      <p:pic>
        <p:nvPicPr>
          <p:cNvPr id="13" name="Picture 12" descr="A screenshot of a computer&#10;&#10;Description automatically generated">
            <a:extLst>
              <a:ext uri="{FF2B5EF4-FFF2-40B4-BE49-F238E27FC236}">
                <a16:creationId xmlns:a16="http://schemas.microsoft.com/office/drawing/2014/main" id="{BCA76A11-7BA6-697E-2CDD-AAB288486E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454" y="666750"/>
            <a:ext cx="3192927" cy="256247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71447510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E09646-5903-3EEF-A9A3-40EC73ABED4B}"/>
              </a:ext>
            </a:extLst>
          </p:cNvPr>
          <p:cNvSpPr txBox="1"/>
          <p:nvPr/>
        </p:nvSpPr>
        <p:spPr>
          <a:xfrm>
            <a:off x="1286278" y="175435"/>
            <a:ext cx="6858000" cy="738664"/>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2024 Annual Meeting</a:t>
            </a:r>
          </a:p>
          <a:p>
            <a:pPr algn="ctr"/>
            <a:r>
              <a:rPr lang="en-US" b="1" dirty="0"/>
              <a:t>Infrastructure Access</a:t>
            </a:r>
          </a:p>
        </p:txBody>
      </p:sp>
      <p:pic>
        <p:nvPicPr>
          <p:cNvPr id="3" name="Picture 2" descr="A circular object with different symbols&#10;&#10;Description automatically generated with medium confidence">
            <a:extLst>
              <a:ext uri="{FF2B5EF4-FFF2-40B4-BE49-F238E27FC236}">
                <a16:creationId xmlns:a16="http://schemas.microsoft.com/office/drawing/2014/main" id="{48C85EDF-44DC-1EDB-36EE-C89CB7F67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2211" y="1971083"/>
            <a:ext cx="3899577" cy="3172417"/>
          </a:xfrm>
          <a:prstGeom prst="rect">
            <a:avLst/>
          </a:prstGeom>
        </p:spPr>
      </p:pic>
      <p:pic>
        <p:nvPicPr>
          <p:cNvPr id="10" name="Picture 9" descr="A cell phone with pie chart on the screen&#10;&#10;Description automatically generated">
            <a:extLst>
              <a:ext uri="{FF2B5EF4-FFF2-40B4-BE49-F238E27FC236}">
                <a16:creationId xmlns:a16="http://schemas.microsoft.com/office/drawing/2014/main" id="{B57D0341-0676-697B-3ADE-A32F4CA5C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061" y="285750"/>
            <a:ext cx="4791877" cy="3993231"/>
          </a:xfrm>
          <a:prstGeom prst="rect">
            <a:avLst/>
          </a:prstGeom>
        </p:spPr>
      </p:pic>
      <p:sp>
        <p:nvSpPr>
          <p:cNvPr id="12" name="TextBox 11">
            <a:extLst>
              <a:ext uri="{FF2B5EF4-FFF2-40B4-BE49-F238E27FC236}">
                <a16:creationId xmlns:a16="http://schemas.microsoft.com/office/drawing/2014/main" id="{4691E2C4-A069-2EF2-207F-1CC7BEBA1AF5}"/>
              </a:ext>
            </a:extLst>
          </p:cNvPr>
          <p:cNvSpPr txBox="1"/>
          <p:nvPr/>
        </p:nvSpPr>
        <p:spPr>
          <a:xfrm>
            <a:off x="457200" y="1276350"/>
            <a:ext cx="2286000" cy="1477328"/>
          </a:xfrm>
          <a:prstGeom prst="rect">
            <a:avLst/>
          </a:prstGeom>
          <a:noFill/>
        </p:spPr>
        <p:txBody>
          <a:bodyPr wrap="square" rtlCol="0">
            <a:spAutoFit/>
          </a:bodyPr>
          <a:lstStyle/>
          <a:p>
            <a:pPr algn="ctr"/>
            <a:r>
              <a:rPr lang="en-US" b="1" dirty="0"/>
              <a:t>Almost everything in our cloud infrastructure is accessible by an app in your cellphone!</a:t>
            </a:r>
          </a:p>
        </p:txBody>
      </p:sp>
      <p:sp>
        <p:nvSpPr>
          <p:cNvPr id="14" name="TextBox 13">
            <a:extLst>
              <a:ext uri="{FF2B5EF4-FFF2-40B4-BE49-F238E27FC236}">
                <a16:creationId xmlns:a16="http://schemas.microsoft.com/office/drawing/2014/main" id="{DF3904A3-7453-A336-A6B3-0DABD8D1BB0C}"/>
              </a:ext>
            </a:extLst>
          </p:cNvPr>
          <p:cNvSpPr txBox="1"/>
          <p:nvPr/>
        </p:nvSpPr>
        <p:spPr>
          <a:xfrm>
            <a:off x="6400802" y="740923"/>
            <a:ext cx="2622212" cy="4524315"/>
          </a:xfrm>
          <a:prstGeom prst="rect">
            <a:avLst/>
          </a:prstGeom>
          <a:noFill/>
        </p:spPr>
        <p:txBody>
          <a:bodyPr wrap="square" rtlCol="0">
            <a:spAutoFit/>
          </a:bodyPr>
          <a:lstStyle/>
          <a:p>
            <a:r>
              <a:rPr lang="en-US" dirty="0"/>
              <a:t>Mobile Banking</a:t>
            </a:r>
          </a:p>
          <a:p>
            <a:r>
              <a:rPr lang="en-US" dirty="0"/>
              <a:t>Cozi – Event Scheduling</a:t>
            </a:r>
          </a:p>
          <a:p>
            <a:r>
              <a:rPr lang="en-US" dirty="0"/>
              <a:t>Quick Books Online</a:t>
            </a:r>
          </a:p>
          <a:p>
            <a:r>
              <a:rPr lang="en-US" dirty="0"/>
              <a:t>Email &amp; Texts</a:t>
            </a:r>
          </a:p>
          <a:p>
            <a:r>
              <a:rPr lang="en-US" b="1" dirty="0"/>
              <a:t>MWC Admin</a:t>
            </a:r>
          </a:p>
          <a:p>
            <a:pPr marL="285750" indent="-285750">
              <a:buFont typeface="Arial" panose="020B0604020202020204" pitchFamily="34" charset="0"/>
              <a:buChar char="•"/>
            </a:pPr>
            <a:r>
              <a:rPr lang="en-US" dirty="0"/>
              <a:t>Lookup names, locations (DB access)</a:t>
            </a:r>
          </a:p>
          <a:p>
            <a:pPr marL="285750" indent="-285750">
              <a:buFont typeface="Arial" panose="020B0604020202020204" pitchFamily="34" charset="0"/>
              <a:buChar char="•"/>
            </a:pPr>
            <a:r>
              <a:rPr lang="en-US" dirty="0"/>
              <a:t>Lookup Maps for locations and Sales</a:t>
            </a:r>
          </a:p>
          <a:p>
            <a:pPr marL="285750" indent="-285750">
              <a:buFont typeface="Arial" panose="020B0604020202020204" pitchFamily="34" charset="0"/>
              <a:buChar char="•"/>
            </a:pPr>
            <a:r>
              <a:rPr lang="en-US" dirty="0"/>
              <a:t>Reports &amp; Training</a:t>
            </a:r>
          </a:p>
          <a:p>
            <a:r>
              <a:rPr lang="en-US" b="1" dirty="0"/>
              <a:t>MaplewoodCemetery.org</a:t>
            </a:r>
          </a:p>
          <a:p>
            <a:pPr marL="285750" indent="-285750">
              <a:buFont typeface="Arial" panose="020B0604020202020204" pitchFamily="34" charset="0"/>
              <a:buChar char="•"/>
            </a:pPr>
            <a:r>
              <a:rPr lang="en-US" dirty="0"/>
              <a:t>Listings, Locations</a:t>
            </a:r>
          </a:p>
          <a:p>
            <a:pPr marL="285750" indent="-285750">
              <a:buFont typeface="Arial" panose="020B0604020202020204" pitchFamily="34" charset="0"/>
              <a:buChar char="•"/>
            </a:pPr>
            <a:r>
              <a:rPr lang="en-US" dirty="0"/>
              <a:t>Monument Photos</a:t>
            </a:r>
          </a:p>
          <a:p>
            <a:pPr marL="285750" indent="-285750">
              <a:buFont typeface="Arial" panose="020B0604020202020204" pitchFamily="34" charset="0"/>
              <a:buChar char="•"/>
            </a:pPr>
            <a:r>
              <a:rPr lang="en-US" dirty="0"/>
              <a:t>Newsletters &amp; More</a:t>
            </a:r>
          </a:p>
          <a:p>
            <a:r>
              <a:rPr lang="en-US" dirty="0"/>
              <a:t>Reolink Security</a:t>
            </a:r>
          </a:p>
          <a:p>
            <a:endParaRPr lang="en-US" dirty="0"/>
          </a:p>
        </p:txBody>
      </p:sp>
    </p:spTree>
    <p:extLst>
      <p:ext uri="{BB962C8B-B14F-4D97-AF65-F5344CB8AC3E}">
        <p14:creationId xmlns:p14="http://schemas.microsoft.com/office/powerpoint/2010/main" val="351535089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Welcome to the </a:t>
            </a:r>
          </a:p>
          <a:p>
            <a:pPr algn="ctr"/>
            <a:r>
              <a:rPr lang="en-US" sz="2000" b="1" dirty="0"/>
              <a:t>127</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5" name="TextBox 4"/>
          <p:cNvSpPr txBox="1"/>
          <p:nvPr/>
        </p:nvSpPr>
        <p:spPr>
          <a:xfrm>
            <a:off x="1676400" y="4733151"/>
            <a:ext cx="1752600" cy="276999"/>
          </a:xfrm>
          <a:prstGeom prst="rect">
            <a:avLst/>
          </a:prstGeom>
          <a:noFill/>
        </p:spPr>
        <p:txBody>
          <a:bodyPr wrap="square" rtlCol="0">
            <a:spAutoFit/>
          </a:bodyPr>
          <a:lstStyle/>
          <a:p>
            <a:pPr algn="ctr"/>
            <a:r>
              <a:rPr lang="en-US" sz="1200" b="1" dirty="0"/>
              <a:t>March 6, 2024</a:t>
            </a:r>
          </a:p>
        </p:txBody>
      </p:sp>
      <p:pic>
        <p:nvPicPr>
          <p:cNvPr id="6" name="Picture 5">
            <a:extLst>
              <a:ext uri="{FF2B5EF4-FFF2-40B4-BE49-F238E27FC236}">
                <a16:creationId xmlns:a16="http://schemas.microsoft.com/office/drawing/2014/main" id="{831C5446-B2EC-4529-851A-BDF9F30FC4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6978" y="1733550"/>
            <a:ext cx="2755022" cy="2709672"/>
          </a:xfrm>
          <a:prstGeom prst="rect">
            <a:avLst/>
          </a:prstGeom>
        </p:spPr>
      </p:pic>
    </p:spTree>
    <p:extLst>
      <p:ext uri="{BB962C8B-B14F-4D97-AF65-F5344CB8AC3E}">
        <p14:creationId xmlns:p14="http://schemas.microsoft.com/office/powerpoint/2010/main" val="367925136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61950"/>
            <a:ext cx="2819400" cy="461665"/>
          </a:xfrm>
          <a:prstGeom prst="rect">
            <a:avLst/>
          </a:prstGeom>
          <a:noFill/>
        </p:spPr>
        <p:txBody>
          <a:bodyPr wrap="square" rtlCol="0">
            <a:spAutoFit/>
          </a:bodyPr>
          <a:lstStyle/>
          <a:p>
            <a:pPr algn="ctr"/>
            <a:r>
              <a:rPr lang="en-US" sz="2400" b="1" dirty="0"/>
              <a:t>Brief History</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3350"/>
            <a:ext cx="762000" cy="749457"/>
          </a:xfrm>
          <a:prstGeom prst="rect">
            <a:avLst/>
          </a:prstGeom>
        </p:spPr>
      </p:pic>
      <p:pic>
        <p:nvPicPr>
          <p:cNvPr id="6" name="Picture 5" descr="A close up of a document&#10;&#10;Description automatically generated">
            <a:extLst>
              <a:ext uri="{FF2B5EF4-FFF2-40B4-BE49-F238E27FC236}">
                <a16:creationId xmlns:a16="http://schemas.microsoft.com/office/drawing/2014/main" id="{24D5E80A-A8F9-4ED7-216E-671258C62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28" y="904875"/>
            <a:ext cx="4956943" cy="4095750"/>
          </a:xfrm>
          <a:prstGeom prst="rect">
            <a:avLst/>
          </a:prstGeom>
        </p:spPr>
      </p:pic>
      <p:pic>
        <p:nvPicPr>
          <p:cNvPr id="8" name="Picture 7" descr="A close-up of a document&#10;&#10;Description automatically generated">
            <a:extLst>
              <a:ext uri="{FF2B5EF4-FFF2-40B4-BE49-F238E27FC236}">
                <a16:creationId xmlns:a16="http://schemas.microsoft.com/office/drawing/2014/main" id="{B495CCEA-2077-CF31-6868-DB0C47B44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400" y="0"/>
            <a:ext cx="2686196" cy="2397745"/>
          </a:xfrm>
          <a:prstGeom prst="rect">
            <a:avLst/>
          </a:prstGeom>
        </p:spPr>
      </p:pic>
      <p:pic>
        <p:nvPicPr>
          <p:cNvPr id="10" name="Picture 9" descr="A yellow and white map with black writing&#10;&#10;Description automatically generated">
            <a:extLst>
              <a:ext uri="{FF2B5EF4-FFF2-40B4-BE49-F238E27FC236}">
                <a16:creationId xmlns:a16="http://schemas.microsoft.com/office/drawing/2014/main" id="{57D0F066-D6CB-013A-E8ED-1F6C9DBB50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0979" y="2465115"/>
            <a:ext cx="3204391" cy="2567260"/>
          </a:xfrm>
          <a:prstGeom prst="rect">
            <a:avLst/>
          </a:prstGeom>
        </p:spPr>
      </p:pic>
    </p:spTree>
    <p:extLst>
      <p:ext uri="{BB962C8B-B14F-4D97-AF65-F5344CB8AC3E}">
        <p14:creationId xmlns:p14="http://schemas.microsoft.com/office/powerpoint/2010/main" val="7901366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2999" y="361950"/>
            <a:ext cx="2743201" cy="461665"/>
          </a:xfrm>
          <a:prstGeom prst="rect">
            <a:avLst/>
          </a:prstGeom>
          <a:noFill/>
        </p:spPr>
        <p:txBody>
          <a:bodyPr wrap="square" rtlCol="0">
            <a:spAutoFit/>
          </a:bodyPr>
          <a:lstStyle/>
          <a:p>
            <a:pPr algn="ctr"/>
            <a:r>
              <a:rPr lang="en-US" sz="2400" b="1" dirty="0"/>
              <a:t>Brief History</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3350"/>
            <a:ext cx="762000" cy="749457"/>
          </a:xfrm>
          <a:prstGeom prst="rect">
            <a:avLst/>
          </a:prstGeom>
        </p:spPr>
      </p:pic>
      <p:pic>
        <p:nvPicPr>
          <p:cNvPr id="4" name="Picture 3" descr="A piece of paper with writing on it&#10;&#10;Description automatically generated">
            <a:extLst>
              <a:ext uri="{FF2B5EF4-FFF2-40B4-BE49-F238E27FC236}">
                <a16:creationId xmlns:a16="http://schemas.microsoft.com/office/drawing/2014/main" id="{0AE5DB32-7BEA-D691-0F38-04324626C77F}"/>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rot="5400000">
            <a:off x="4656138" y="724430"/>
            <a:ext cx="4813300" cy="3609975"/>
          </a:xfrm>
          <a:prstGeom prst="rect">
            <a:avLst/>
          </a:prstGeom>
        </p:spPr>
      </p:pic>
      <p:pic>
        <p:nvPicPr>
          <p:cNvPr id="9" name="Picture 8" descr="A certificate with black and white border&#10;&#10;Description automatically generated">
            <a:extLst>
              <a:ext uri="{FF2B5EF4-FFF2-40B4-BE49-F238E27FC236}">
                <a16:creationId xmlns:a16="http://schemas.microsoft.com/office/drawing/2014/main" id="{5B2AD1A7-9C97-2AAC-2EB3-38B26C8601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925378"/>
            <a:ext cx="4456643" cy="4084772"/>
          </a:xfrm>
          <a:prstGeom prst="rect">
            <a:avLst/>
          </a:prstGeom>
        </p:spPr>
      </p:pic>
    </p:spTree>
    <p:extLst>
      <p:ext uri="{BB962C8B-B14F-4D97-AF65-F5344CB8AC3E}">
        <p14:creationId xmlns:p14="http://schemas.microsoft.com/office/powerpoint/2010/main" val="273047191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61950"/>
            <a:ext cx="2438400" cy="461665"/>
          </a:xfrm>
          <a:prstGeom prst="rect">
            <a:avLst/>
          </a:prstGeom>
          <a:noFill/>
        </p:spPr>
        <p:txBody>
          <a:bodyPr wrap="square" rtlCol="0">
            <a:spAutoFit/>
          </a:bodyPr>
          <a:lstStyle/>
          <a:p>
            <a:pPr algn="ctr"/>
            <a:r>
              <a:rPr lang="en-US" sz="2400" b="1" dirty="0"/>
              <a:t>Brief History</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3350"/>
            <a:ext cx="762000" cy="749457"/>
          </a:xfrm>
          <a:prstGeom prst="rect">
            <a:avLst/>
          </a:prstGeom>
        </p:spPr>
      </p:pic>
      <p:pic>
        <p:nvPicPr>
          <p:cNvPr id="6" name="Picture 5" descr="A table with many names&#10;&#10;Description automatically generated">
            <a:extLst>
              <a:ext uri="{FF2B5EF4-FFF2-40B4-BE49-F238E27FC236}">
                <a16:creationId xmlns:a16="http://schemas.microsoft.com/office/drawing/2014/main" id="{17B06854-12DA-A9F8-8748-204B2C497F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9797" y="1047751"/>
            <a:ext cx="3671070" cy="2895600"/>
          </a:xfrm>
          <a:prstGeom prst="rect">
            <a:avLst/>
          </a:prstGeom>
        </p:spPr>
      </p:pic>
      <p:pic>
        <p:nvPicPr>
          <p:cNvPr id="8" name="Picture 7" descr="A graph of a cemetery&#10;&#10;Description automatically generated">
            <a:extLst>
              <a:ext uri="{FF2B5EF4-FFF2-40B4-BE49-F238E27FC236}">
                <a16:creationId xmlns:a16="http://schemas.microsoft.com/office/drawing/2014/main" id="{BD509CCE-DBE3-5B7E-C57D-58BE0C9046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69" y="1047750"/>
            <a:ext cx="5332528" cy="3105413"/>
          </a:xfrm>
          <a:prstGeom prst="rect">
            <a:avLst/>
          </a:prstGeom>
        </p:spPr>
      </p:pic>
      <p:sp>
        <p:nvSpPr>
          <p:cNvPr id="10" name="TextBox 9">
            <a:extLst>
              <a:ext uri="{FF2B5EF4-FFF2-40B4-BE49-F238E27FC236}">
                <a16:creationId xmlns:a16="http://schemas.microsoft.com/office/drawing/2014/main" id="{45C7C777-F5CD-8441-A566-E4D2D2077481}"/>
              </a:ext>
            </a:extLst>
          </p:cNvPr>
          <p:cNvSpPr txBox="1"/>
          <p:nvPr/>
        </p:nvSpPr>
        <p:spPr>
          <a:xfrm>
            <a:off x="5562600" y="133350"/>
            <a:ext cx="3200400" cy="923330"/>
          </a:xfrm>
          <a:prstGeom prst="rect">
            <a:avLst/>
          </a:prstGeom>
          <a:noFill/>
        </p:spPr>
        <p:txBody>
          <a:bodyPr wrap="square" rtlCol="0">
            <a:spAutoFit/>
          </a:bodyPr>
          <a:lstStyle/>
          <a:p>
            <a:r>
              <a:rPr lang="en-US" dirty="0"/>
              <a:t>There were 392 ‘known’ burials at Maplewood Cemetery before the 1896 Incorporation….</a:t>
            </a:r>
          </a:p>
        </p:txBody>
      </p:sp>
      <p:sp>
        <p:nvSpPr>
          <p:cNvPr id="11" name="TextBox 10">
            <a:extLst>
              <a:ext uri="{FF2B5EF4-FFF2-40B4-BE49-F238E27FC236}">
                <a16:creationId xmlns:a16="http://schemas.microsoft.com/office/drawing/2014/main" id="{B16772EF-2817-6CF4-90B7-51442F6907F2}"/>
              </a:ext>
            </a:extLst>
          </p:cNvPr>
          <p:cNvSpPr txBox="1"/>
          <p:nvPr/>
        </p:nvSpPr>
        <p:spPr>
          <a:xfrm>
            <a:off x="2133600" y="4163020"/>
            <a:ext cx="3200400" cy="923330"/>
          </a:xfrm>
          <a:prstGeom prst="rect">
            <a:avLst/>
          </a:prstGeom>
          <a:noFill/>
        </p:spPr>
        <p:txBody>
          <a:bodyPr wrap="square" rtlCol="0">
            <a:spAutoFit/>
          </a:bodyPr>
          <a:lstStyle/>
          <a:p>
            <a:r>
              <a:rPr lang="en-US" dirty="0"/>
              <a:t>Since 1896 there have been 3567 burials at Maplewood Cemetery.</a:t>
            </a:r>
          </a:p>
        </p:txBody>
      </p:sp>
      <p:sp>
        <p:nvSpPr>
          <p:cNvPr id="12" name="Arrow: Down 11">
            <a:extLst>
              <a:ext uri="{FF2B5EF4-FFF2-40B4-BE49-F238E27FC236}">
                <a16:creationId xmlns:a16="http://schemas.microsoft.com/office/drawing/2014/main" id="{89A4DF0B-EE50-C29D-2810-0FC82D2921D9}"/>
              </a:ext>
            </a:extLst>
          </p:cNvPr>
          <p:cNvSpPr/>
          <p:nvPr/>
        </p:nvSpPr>
        <p:spPr>
          <a:xfrm>
            <a:off x="2161650" y="2800350"/>
            <a:ext cx="34350" cy="457200"/>
          </a:xfrm>
          <a:prstGeom prst="downArrow">
            <a:avLst/>
          </a:prstGeom>
          <a:solidFill>
            <a:srgbClr val="C0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E8D6735-379D-68A6-B767-681116F18478}"/>
              </a:ext>
            </a:extLst>
          </p:cNvPr>
          <p:cNvSpPr txBox="1"/>
          <p:nvPr/>
        </p:nvSpPr>
        <p:spPr>
          <a:xfrm>
            <a:off x="1874370" y="2574091"/>
            <a:ext cx="609600" cy="276999"/>
          </a:xfrm>
          <a:prstGeom prst="rect">
            <a:avLst/>
          </a:prstGeom>
          <a:noFill/>
        </p:spPr>
        <p:txBody>
          <a:bodyPr wrap="square" rtlCol="0">
            <a:spAutoFit/>
          </a:bodyPr>
          <a:lstStyle/>
          <a:p>
            <a:pPr algn="ctr"/>
            <a:r>
              <a:rPr lang="en-US" sz="1200" dirty="0"/>
              <a:t>1896</a:t>
            </a:r>
          </a:p>
        </p:txBody>
      </p:sp>
    </p:spTree>
    <p:extLst>
      <p:ext uri="{BB962C8B-B14F-4D97-AF65-F5344CB8AC3E}">
        <p14:creationId xmlns:p14="http://schemas.microsoft.com/office/powerpoint/2010/main" val="39361635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3350"/>
            <a:ext cx="2057400" cy="830997"/>
          </a:xfrm>
          <a:prstGeom prst="rect">
            <a:avLst/>
          </a:prstGeom>
          <a:noFill/>
        </p:spPr>
        <p:txBody>
          <a:bodyPr wrap="square" rtlCol="0">
            <a:spAutoFit/>
          </a:bodyPr>
          <a:lstStyle/>
          <a:p>
            <a:pPr algn="ctr"/>
            <a:r>
              <a:rPr lang="en-US" sz="2400" b="1" dirty="0"/>
              <a:t>History on Display</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3350"/>
            <a:ext cx="762000" cy="749457"/>
          </a:xfrm>
          <a:prstGeom prst="rect">
            <a:avLst/>
          </a:prstGeom>
        </p:spPr>
      </p:pic>
      <p:pic>
        <p:nvPicPr>
          <p:cNvPr id="4" name="Picture 3" descr="A close-up of a letter&#10;&#10;Description automatically generated">
            <a:extLst>
              <a:ext uri="{FF2B5EF4-FFF2-40B4-BE49-F238E27FC236}">
                <a16:creationId xmlns:a16="http://schemas.microsoft.com/office/drawing/2014/main" id="{C77473DE-A1DE-6442-3093-5008ABA0EA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390" y="41710"/>
            <a:ext cx="2790810" cy="1102144"/>
          </a:xfrm>
          <a:prstGeom prst="rect">
            <a:avLst/>
          </a:prstGeom>
        </p:spPr>
      </p:pic>
      <p:pic>
        <p:nvPicPr>
          <p:cNvPr id="15" name="Picture 14" descr="A blue table with black text&#10;&#10;Description automatically generated">
            <a:extLst>
              <a:ext uri="{FF2B5EF4-FFF2-40B4-BE49-F238E27FC236}">
                <a16:creationId xmlns:a16="http://schemas.microsoft.com/office/drawing/2014/main" id="{56BBC5E4-4488-9322-AA43-6E5E5405C6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90" y="3014957"/>
            <a:ext cx="5991209" cy="1980497"/>
          </a:xfrm>
          <a:prstGeom prst="rect">
            <a:avLst/>
          </a:prstGeom>
        </p:spPr>
      </p:pic>
      <p:pic>
        <p:nvPicPr>
          <p:cNvPr id="17" name="Picture 16" descr="A list of school subjects&#10;&#10;Description automatically generated with medium confidence">
            <a:extLst>
              <a:ext uri="{FF2B5EF4-FFF2-40B4-BE49-F238E27FC236}">
                <a16:creationId xmlns:a16="http://schemas.microsoft.com/office/drawing/2014/main" id="{AFAF3610-D895-0ADA-E730-1428FEFC88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0594" y="1087381"/>
            <a:ext cx="4695810" cy="1846036"/>
          </a:xfrm>
          <a:prstGeom prst="rect">
            <a:avLst/>
          </a:prstGeom>
        </p:spPr>
      </p:pic>
      <p:pic>
        <p:nvPicPr>
          <p:cNvPr id="6" name="Picture 5">
            <a:extLst>
              <a:ext uri="{FF2B5EF4-FFF2-40B4-BE49-F238E27FC236}">
                <a16:creationId xmlns:a16="http://schemas.microsoft.com/office/drawing/2014/main" id="{5D3D5C83-7214-6CEE-8CAC-A4A8A09E6369}"/>
              </a:ext>
            </a:extLst>
          </p:cNvPr>
          <p:cNvPicPr>
            <a:picLocks noChangeAspect="1"/>
          </p:cNvPicPr>
          <p:nvPr/>
        </p:nvPicPr>
        <p:blipFill>
          <a:blip r:embed="rId6"/>
          <a:stretch>
            <a:fillRect/>
          </a:stretch>
        </p:blipFill>
        <p:spPr>
          <a:xfrm>
            <a:off x="6302390" y="361950"/>
            <a:ext cx="2610214" cy="4296375"/>
          </a:xfrm>
          <a:prstGeom prst="rect">
            <a:avLst/>
          </a:prstGeom>
        </p:spPr>
      </p:pic>
    </p:spTree>
    <p:extLst>
      <p:ext uri="{BB962C8B-B14F-4D97-AF65-F5344CB8AC3E}">
        <p14:creationId xmlns:p14="http://schemas.microsoft.com/office/powerpoint/2010/main" val="13345947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3.33333E-6 -1.48148E-6 L -3.33333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2" name="TextBox 1"/>
          <p:cNvSpPr txBox="1"/>
          <p:nvPr/>
        </p:nvSpPr>
        <p:spPr>
          <a:xfrm>
            <a:off x="1143000" y="361950"/>
            <a:ext cx="3048000" cy="830997"/>
          </a:xfrm>
          <a:prstGeom prst="rect">
            <a:avLst/>
          </a:prstGeom>
          <a:noFill/>
        </p:spPr>
        <p:txBody>
          <a:bodyPr wrap="square" rtlCol="0">
            <a:spAutoFit/>
          </a:bodyPr>
          <a:lstStyle/>
          <a:p>
            <a:pPr algn="ctr"/>
            <a:r>
              <a:rPr lang="en-US" sz="2400" b="1" dirty="0"/>
              <a:t>New Business &amp;</a:t>
            </a:r>
          </a:p>
          <a:p>
            <a:pPr algn="ctr"/>
            <a:r>
              <a:rPr lang="en-US" sz="2400" b="1" dirty="0"/>
              <a:t>General Discussion</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421393"/>
            <a:ext cx="2339220" cy="2300714"/>
          </a:xfrm>
          <a:prstGeom prst="rect">
            <a:avLst/>
          </a:prstGeom>
        </p:spPr>
      </p:pic>
    </p:spTree>
    <p:extLst>
      <p:ext uri="{BB962C8B-B14F-4D97-AF65-F5344CB8AC3E}">
        <p14:creationId xmlns:p14="http://schemas.microsoft.com/office/powerpoint/2010/main" val="13794960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33350"/>
            <a:ext cx="2057400" cy="461665"/>
          </a:xfrm>
          <a:prstGeom prst="rect">
            <a:avLst/>
          </a:prstGeom>
          <a:noFill/>
        </p:spPr>
        <p:txBody>
          <a:bodyPr wrap="square" rtlCol="0">
            <a:spAutoFit/>
          </a:bodyPr>
          <a:lstStyle/>
          <a:p>
            <a:pPr algn="ctr"/>
            <a:r>
              <a:rPr lang="en-US" sz="2400" b="1" dirty="0"/>
              <a:t>Moving On….</a:t>
            </a:r>
          </a:p>
        </p:txBody>
      </p:sp>
      <p:pic>
        <p:nvPicPr>
          <p:cNvPr id="5" name="Picture 4">
            <a:extLst>
              <a:ext uri="{FF2B5EF4-FFF2-40B4-BE49-F238E27FC236}">
                <a16:creationId xmlns:a16="http://schemas.microsoft.com/office/drawing/2014/main" id="{10D496EF-0C02-4E72-AA2C-986C9993A6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33350"/>
            <a:ext cx="762000" cy="749457"/>
          </a:xfrm>
          <a:prstGeom prst="rect">
            <a:avLst/>
          </a:prstGeom>
        </p:spPr>
      </p:pic>
      <p:pic>
        <p:nvPicPr>
          <p:cNvPr id="8" name="Picture 7" descr="A screenshot of a phone&#10;&#10;Description automatically generated">
            <a:extLst>
              <a:ext uri="{FF2B5EF4-FFF2-40B4-BE49-F238E27FC236}">
                <a16:creationId xmlns:a16="http://schemas.microsoft.com/office/drawing/2014/main" id="{4C37108E-6890-4633-3F02-E60B45862A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954" y="133350"/>
            <a:ext cx="5506218" cy="828791"/>
          </a:xfrm>
          <a:prstGeom prst="rect">
            <a:avLst/>
          </a:prstGeom>
        </p:spPr>
      </p:pic>
      <p:sp>
        <p:nvSpPr>
          <p:cNvPr id="10" name="TextBox 9">
            <a:extLst>
              <a:ext uri="{FF2B5EF4-FFF2-40B4-BE49-F238E27FC236}">
                <a16:creationId xmlns:a16="http://schemas.microsoft.com/office/drawing/2014/main" id="{331ADFED-5C66-4760-7AB2-9C6851FC230E}"/>
              </a:ext>
            </a:extLst>
          </p:cNvPr>
          <p:cNvSpPr txBox="1"/>
          <p:nvPr/>
        </p:nvSpPr>
        <p:spPr>
          <a:xfrm>
            <a:off x="2383312" y="1059061"/>
            <a:ext cx="6553200" cy="1600438"/>
          </a:xfrm>
          <a:prstGeom prst="rect">
            <a:avLst/>
          </a:prstGeom>
          <a:noFill/>
        </p:spPr>
        <p:txBody>
          <a:bodyPr wrap="square" rtlCol="0">
            <a:spAutoFit/>
          </a:bodyPr>
          <a:lstStyle/>
          <a:p>
            <a:pPr algn="ctr" rtl="0"/>
            <a:r>
              <a:rPr lang="en-US" sz="1400" b="1" i="0" dirty="0">
                <a:solidFill>
                  <a:srgbClr val="000000"/>
                </a:solidFill>
                <a:effectLst/>
                <a:latin typeface="Helvetica Neue"/>
              </a:rPr>
              <a:t>As a Maplewood Cemetery Association member, we need your help!</a:t>
            </a:r>
            <a:endParaRPr lang="en-US" sz="1400" b="0" i="0" dirty="0">
              <a:solidFill>
                <a:srgbClr val="000000"/>
              </a:solidFill>
              <a:effectLst/>
              <a:latin typeface="Helvetica Neue"/>
            </a:endParaRPr>
          </a:p>
          <a:p>
            <a:pPr rtl="0"/>
            <a:r>
              <a:rPr lang="en-US" sz="1400" b="1" i="0" dirty="0">
                <a:solidFill>
                  <a:srgbClr val="000000"/>
                </a:solidFill>
                <a:effectLst/>
                <a:latin typeface="Helvetica Neue"/>
              </a:rPr>
              <a:t>URGENT: </a:t>
            </a:r>
            <a:r>
              <a:rPr lang="en-US" sz="1400" b="0" i="0" dirty="0">
                <a:solidFill>
                  <a:srgbClr val="000000"/>
                </a:solidFill>
                <a:effectLst/>
                <a:latin typeface="Helvetica Neue"/>
              </a:rPr>
              <a:t>Our board has members that have proudly served our cemetery for years and some will be stepping down soon. The </a:t>
            </a:r>
            <a:r>
              <a:rPr lang="en-US" sz="1400" b="1" i="0" dirty="0">
                <a:solidFill>
                  <a:srgbClr val="0000FF"/>
                </a:solidFill>
                <a:effectLst/>
                <a:latin typeface="Helvetica Neue"/>
              </a:rPr>
              <a:t>cemetery board</a:t>
            </a:r>
            <a:r>
              <a:rPr lang="en-US" sz="1400" b="0" i="0" dirty="0">
                <a:solidFill>
                  <a:srgbClr val="000000"/>
                </a:solidFill>
                <a:effectLst/>
                <a:latin typeface="Helvetica Neue"/>
              </a:rPr>
              <a:t> meets once a quarter. </a:t>
            </a:r>
            <a:r>
              <a:rPr lang="en-US" sz="1400" b="1" i="0" dirty="0">
                <a:solidFill>
                  <a:srgbClr val="0000FF"/>
                </a:solidFill>
                <a:effectLst/>
                <a:latin typeface="Helvetica Neue"/>
              </a:rPr>
              <a:t>That’s only 4 times a year.</a:t>
            </a:r>
            <a:r>
              <a:rPr lang="en-US" sz="1400" b="0" i="0" dirty="0">
                <a:solidFill>
                  <a:srgbClr val="000000"/>
                </a:solidFill>
                <a:effectLst/>
                <a:latin typeface="Helvetica Neue"/>
              </a:rPr>
              <a:t> These are informative meetings and decisions are made on how to continue managing the cemetery. You have a vote! </a:t>
            </a:r>
            <a:r>
              <a:rPr lang="en-US" sz="1400" b="1" i="0" dirty="0">
                <a:solidFill>
                  <a:srgbClr val="000000"/>
                </a:solidFill>
                <a:effectLst/>
                <a:latin typeface="Helvetica Neue"/>
              </a:rPr>
              <a:t>Interested in helping? We strongly encourage owner participation.</a:t>
            </a:r>
            <a:endParaRPr lang="en-US" sz="1400" b="0" i="0" dirty="0">
              <a:solidFill>
                <a:srgbClr val="000000"/>
              </a:solidFill>
              <a:effectLst/>
              <a:latin typeface="Helvetica Neue"/>
            </a:endParaRPr>
          </a:p>
          <a:p>
            <a:endParaRPr lang="en-US" sz="1400" dirty="0"/>
          </a:p>
        </p:txBody>
      </p:sp>
      <p:sp>
        <p:nvSpPr>
          <p:cNvPr id="11" name="TextBox 10">
            <a:extLst>
              <a:ext uri="{FF2B5EF4-FFF2-40B4-BE49-F238E27FC236}">
                <a16:creationId xmlns:a16="http://schemas.microsoft.com/office/drawing/2014/main" id="{3EEB6F85-FAC6-8835-2F89-8F16FE1C3206}"/>
              </a:ext>
            </a:extLst>
          </p:cNvPr>
          <p:cNvSpPr txBox="1"/>
          <p:nvPr/>
        </p:nvSpPr>
        <p:spPr>
          <a:xfrm>
            <a:off x="2448347" y="2419350"/>
            <a:ext cx="6019800" cy="1169551"/>
          </a:xfrm>
          <a:prstGeom prst="rect">
            <a:avLst/>
          </a:prstGeom>
          <a:noFill/>
        </p:spPr>
        <p:txBody>
          <a:bodyPr wrap="square" rtlCol="0">
            <a:spAutoFit/>
          </a:bodyPr>
          <a:lstStyle/>
          <a:p>
            <a:r>
              <a:rPr lang="en-US" sz="1400" b="1" i="0" dirty="0">
                <a:solidFill>
                  <a:srgbClr val="0000FF"/>
                </a:solidFill>
                <a:effectLst/>
                <a:latin typeface="Helvetica Neue"/>
              </a:rPr>
              <a:t>Association Officers:</a:t>
            </a:r>
            <a:r>
              <a:rPr lang="en-US" sz="1400" b="0" i="0" dirty="0">
                <a:solidFill>
                  <a:srgbClr val="000000"/>
                </a:solidFill>
                <a:effectLst/>
                <a:latin typeface="Helvetica Neue"/>
              </a:rPr>
              <a:t> We hope that you have an interest in being a board member. There are also officer positions that need your help. If you have an interest in helping with our Cemetery Sales, learning how to assist our Treasurer, Secretary or our Webmaster, please volunteer….. </a:t>
            </a:r>
          </a:p>
          <a:p>
            <a:r>
              <a:rPr lang="en-US" sz="1400" b="1" i="0" dirty="0">
                <a:solidFill>
                  <a:srgbClr val="D30E0E"/>
                </a:solidFill>
                <a:effectLst/>
                <a:latin typeface="Helvetica Neue"/>
              </a:rPr>
              <a:t>We all know that the cemetery does not run itself.</a:t>
            </a:r>
            <a:endParaRPr lang="en-US" sz="1400" dirty="0"/>
          </a:p>
        </p:txBody>
      </p:sp>
      <p:pic>
        <p:nvPicPr>
          <p:cNvPr id="12" name="Picture 11">
            <a:extLst>
              <a:ext uri="{FF2B5EF4-FFF2-40B4-BE49-F238E27FC236}">
                <a16:creationId xmlns:a16="http://schemas.microsoft.com/office/drawing/2014/main" id="{E8828303-286A-19B7-AFE8-66D07421AEBE}"/>
              </a:ext>
            </a:extLst>
          </p:cNvPr>
          <p:cNvPicPr>
            <a:picLocks noChangeAspect="1"/>
          </p:cNvPicPr>
          <p:nvPr/>
        </p:nvPicPr>
        <p:blipFill>
          <a:blip r:embed="rId4"/>
          <a:stretch>
            <a:fillRect/>
          </a:stretch>
        </p:blipFill>
        <p:spPr>
          <a:xfrm>
            <a:off x="128586" y="1029097"/>
            <a:ext cx="2181225" cy="2095500"/>
          </a:xfrm>
          <a:prstGeom prst="rect">
            <a:avLst/>
          </a:prstGeom>
        </p:spPr>
      </p:pic>
      <p:sp>
        <p:nvSpPr>
          <p:cNvPr id="13" name="TextBox 12">
            <a:extLst>
              <a:ext uri="{FF2B5EF4-FFF2-40B4-BE49-F238E27FC236}">
                <a16:creationId xmlns:a16="http://schemas.microsoft.com/office/drawing/2014/main" id="{48D008F2-56C9-6F41-1488-710C538CFB72}"/>
              </a:ext>
            </a:extLst>
          </p:cNvPr>
          <p:cNvSpPr txBox="1"/>
          <p:nvPr/>
        </p:nvSpPr>
        <p:spPr>
          <a:xfrm>
            <a:off x="2448347" y="3558123"/>
            <a:ext cx="6313714" cy="923330"/>
          </a:xfrm>
          <a:prstGeom prst="rect">
            <a:avLst/>
          </a:prstGeom>
          <a:noFill/>
        </p:spPr>
        <p:txBody>
          <a:bodyPr wrap="square" rtlCol="0">
            <a:spAutoFit/>
          </a:bodyPr>
          <a:lstStyle/>
          <a:p>
            <a:r>
              <a:rPr lang="en-US" b="1" dirty="0">
                <a:solidFill>
                  <a:srgbClr val="0000FF"/>
                </a:solidFill>
                <a:latin typeface="Fondamento"/>
              </a:rPr>
              <a:t>Preserving History:</a:t>
            </a:r>
            <a:r>
              <a:rPr lang="en-US" b="1" dirty="0">
                <a:solidFill>
                  <a:srgbClr val="333333"/>
                </a:solidFill>
                <a:latin typeface="Fondamento"/>
              </a:rPr>
              <a:t> </a:t>
            </a:r>
            <a:r>
              <a:rPr lang="en-US" b="0" i="0" dirty="0">
                <a:solidFill>
                  <a:srgbClr val="333333"/>
                </a:solidFill>
                <a:effectLst/>
                <a:latin typeface="Fondamento"/>
              </a:rPr>
              <a:t>Many of our monuments are dedicated to our history and are in need of repair and deserve to be preserved.  We need help with fundraising and project planning.</a:t>
            </a:r>
            <a:endParaRPr lang="en-US" dirty="0"/>
          </a:p>
        </p:txBody>
      </p:sp>
      <p:pic>
        <p:nvPicPr>
          <p:cNvPr id="16" name="Picture 15" descr="A stone blocks in the grass&#10;&#10;Description automatically generated with medium confidence">
            <a:extLst>
              <a:ext uri="{FF2B5EF4-FFF2-40B4-BE49-F238E27FC236}">
                <a16:creationId xmlns:a16="http://schemas.microsoft.com/office/drawing/2014/main" id="{968D948A-36D9-E7A3-9041-81A7A5B2FE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20" y="3422731"/>
            <a:ext cx="2294359" cy="1720769"/>
          </a:xfrm>
          <a:prstGeom prst="rect">
            <a:avLst/>
          </a:prstGeom>
        </p:spPr>
      </p:pic>
      <p:sp>
        <p:nvSpPr>
          <p:cNvPr id="3" name="TextBox 2">
            <a:extLst>
              <a:ext uri="{FF2B5EF4-FFF2-40B4-BE49-F238E27FC236}">
                <a16:creationId xmlns:a16="http://schemas.microsoft.com/office/drawing/2014/main" id="{9948157E-F6D9-7964-71CB-7A0919C8A315}"/>
              </a:ext>
            </a:extLst>
          </p:cNvPr>
          <p:cNvSpPr txBox="1"/>
          <p:nvPr/>
        </p:nvSpPr>
        <p:spPr>
          <a:xfrm>
            <a:off x="2895600" y="4400550"/>
            <a:ext cx="4724400" cy="707886"/>
          </a:xfrm>
          <a:prstGeom prst="rect">
            <a:avLst/>
          </a:prstGeom>
          <a:noFill/>
        </p:spPr>
        <p:txBody>
          <a:bodyPr wrap="square" rtlCol="0">
            <a:spAutoFit/>
          </a:bodyPr>
          <a:lstStyle/>
          <a:p>
            <a:pPr algn="ctr"/>
            <a:r>
              <a:rPr lang="en-US" sz="2000" b="1" dirty="0">
                <a:solidFill>
                  <a:srgbClr val="FF0000"/>
                </a:solidFill>
                <a:latin typeface="Engravers MT" panose="02090707080505020304" pitchFamily="18" charset="0"/>
                <a:ea typeface="AlleyOop" pitchFamily="2" charset="0"/>
              </a:rPr>
              <a:t>How can you help us?   Let’s Chat!</a:t>
            </a:r>
          </a:p>
        </p:txBody>
      </p:sp>
    </p:spTree>
    <p:extLst>
      <p:ext uri="{BB962C8B-B14F-4D97-AF65-F5344CB8AC3E}">
        <p14:creationId xmlns:p14="http://schemas.microsoft.com/office/powerpoint/2010/main" val="76283677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3.33333E-6 9.87654E-7 L -3.33333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85750"/>
            <a:ext cx="4191000" cy="1015663"/>
          </a:xfrm>
          <a:prstGeom prst="rect">
            <a:avLst/>
          </a:prstGeom>
          <a:noFill/>
        </p:spPr>
        <p:txBody>
          <a:bodyPr wrap="square" rtlCol="0">
            <a:spAutoFit/>
          </a:bodyPr>
          <a:lstStyle/>
          <a:p>
            <a:pPr algn="ctr"/>
            <a:r>
              <a:rPr lang="en-US" sz="2000" b="1" dirty="0"/>
              <a:t>Thank you for attending the </a:t>
            </a:r>
          </a:p>
          <a:p>
            <a:pPr algn="ctr"/>
            <a:r>
              <a:rPr lang="en-US" sz="2000" b="1" dirty="0"/>
              <a:t>127</a:t>
            </a:r>
            <a:r>
              <a:rPr lang="en-US" sz="2000" b="1" baseline="30000" dirty="0"/>
              <a:t>th</a:t>
            </a:r>
            <a:r>
              <a:rPr lang="en-US" sz="2000" b="1" dirty="0"/>
              <a:t>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pic>
        <p:nvPicPr>
          <p:cNvPr id="6" name="Picture 5">
            <a:extLst>
              <a:ext uri="{FF2B5EF4-FFF2-40B4-BE49-F238E27FC236}">
                <a16:creationId xmlns:a16="http://schemas.microsoft.com/office/drawing/2014/main" id="{E9F2C317-0BF5-4AA0-B3B5-A0D2B5470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2571750"/>
            <a:ext cx="2016940" cy="1982895"/>
          </a:xfrm>
          <a:prstGeom prst="rect">
            <a:avLst/>
          </a:prstGeom>
        </p:spPr>
      </p:pic>
      <p:sp>
        <p:nvSpPr>
          <p:cNvPr id="4" name="TextBox 3">
            <a:extLst>
              <a:ext uri="{FF2B5EF4-FFF2-40B4-BE49-F238E27FC236}">
                <a16:creationId xmlns:a16="http://schemas.microsoft.com/office/drawing/2014/main" id="{57930065-B67D-A443-BCCD-ED32C335E662}"/>
              </a:ext>
            </a:extLst>
          </p:cNvPr>
          <p:cNvSpPr txBox="1"/>
          <p:nvPr/>
        </p:nvSpPr>
        <p:spPr>
          <a:xfrm>
            <a:off x="533400" y="1200150"/>
            <a:ext cx="4572000" cy="1384995"/>
          </a:xfrm>
          <a:prstGeom prst="rect">
            <a:avLst/>
          </a:prstGeom>
          <a:noFill/>
        </p:spPr>
        <p:txBody>
          <a:bodyPr wrap="square" rtlCol="0">
            <a:spAutoFit/>
          </a:bodyPr>
          <a:lstStyle/>
          <a:p>
            <a:pPr algn="ctr"/>
            <a:r>
              <a:rPr lang="en-US" sz="2800" dirty="0">
                <a:solidFill>
                  <a:srgbClr val="0000FF"/>
                </a:solidFill>
                <a:latin typeface="Elephant" panose="02020904090505020303" pitchFamily="18" charset="0"/>
              </a:rPr>
              <a:t>Hopefully you like what we’ve done with the place! </a:t>
            </a:r>
          </a:p>
        </p:txBody>
      </p:sp>
      <p:pic>
        <p:nvPicPr>
          <p:cNvPr id="7" name="Picture 6" descr="A cartoon emoji with a thumbs up&#10;&#10;Description automatically generated">
            <a:extLst>
              <a:ext uri="{FF2B5EF4-FFF2-40B4-BE49-F238E27FC236}">
                <a16:creationId xmlns:a16="http://schemas.microsoft.com/office/drawing/2014/main" id="{22276AC6-96CA-AB57-08E2-0E374FB67BF8}"/>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816532" y="2114550"/>
            <a:ext cx="1519313" cy="1061145"/>
          </a:xfrm>
          <a:prstGeom prst="rect">
            <a:avLst/>
          </a:prstGeom>
        </p:spPr>
      </p:pic>
    </p:spTree>
    <p:extLst>
      <p:ext uri="{BB962C8B-B14F-4D97-AF65-F5344CB8AC3E}">
        <p14:creationId xmlns:p14="http://schemas.microsoft.com/office/powerpoint/2010/main" val="31621422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62900" y="143530"/>
            <a:ext cx="838200" cy="1186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666750"/>
            <a:ext cx="8534400" cy="4247317"/>
          </a:xfrm>
          <a:prstGeom prst="rect">
            <a:avLst/>
          </a:prstGeom>
          <a:noFill/>
        </p:spPr>
        <p:txBody>
          <a:bodyPr wrap="square" rtlCol="0">
            <a:spAutoFit/>
          </a:bodyPr>
          <a:lstStyle/>
          <a:p>
            <a:pPr marL="285750" indent="-285750">
              <a:buFont typeface="Arial" panose="020B0604020202020204" pitchFamily="34" charset="0"/>
              <a:buChar char="•"/>
            </a:pPr>
            <a:r>
              <a:rPr lang="en-US" b="1" dirty="0"/>
              <a:t>Maplewood Cemetery</a:t>
            </a:r>
            <a:r>
              <a:rPr lang="en-US" dirty="0"/>
              <a:t> is owned and operated by the </a:t>
            </a:r>
            <a:r>
              <a:rPr lang="en-US" b="1" dirty="0"/>
              <a:t>Maplewood Cemetery Association</a:t>
            </a:r>
            <a:r>
              <a:rPr lang="en-US" dirty="0"/>
              <a:t> which was incorporated in 1896 as a NY Cemetery Corporation.</a:t>
            </a:r>
          </a:p>
          <a:p>
            <a:pPr marL="285750" indent="-285750">
              <a:buFont typeface="Arial" panose="020B0604020202020204" pitchFamily="34" charset="0"/>
              <a:buChar char="•"/>
            </a:pPr>
            <a:r>
              <a:rPr lang="en-US" b="1" dirty="0">
                <a:solidFill>
                  <a:srgbClr val="0000FF"/>
                </a:solidFill>
              </a:rPr>
              <a:t>Maplewood Cemetery is a not-for-profit, volunteer run, charitable organization made up of member-owners elected to the Association Board of Directors.</a:t>
            </a:r>
            <a:r>
              <a:rPr lang="en-US" dirty="0">
                <a:solidFill>
                  <a:srgbClr val="0000FF"/>
                </a:solidFill>
              </a:rPr>
              <a:t> </a:t>
            </a:r>
            <a:r>
              <a:rPr lang="en-US" dirty="0"/>
              <a:t> The Board of Directors manages the cemetery corporation, appoints a superintendent, elects Officers for various functions and positions to make sure the cemetery grounds and business is properly operated, maintained and meets all of the required NY state and Federal regulations for cemeteries and non-profit corporations.</a:t>
            </a:r>
          </a:p>
          <a:p>
            <a:pPr marL="285750" indent="-285750">
              <a:buFont typeface="Arial" panose="020B0604020202020204" pitchFamily="34" charset="0"/>
              <a:buChar char="•"/>
            </a:pPr>
            <a:r>
              <a:rPr lang="en-US" b="1" dirty="0">
                <a:solidFill>
                  <a:srgbClr val="0000FF"/>
                </a:solidFill>
              </a:rPr>
              <a:t>Maplewood Cemetery Association is closely regulated, audited and inspected by the N.Y.S. Division of Cemeteries and operates in the public interest rather than as a profit-making venture. </a:t>
            </a:r>
          </a:p>
          <a:p>
            <a:pPr marL="285750" indent="-285750">
              <a:buFont typeface="Arial" panose="020B0604020202020204" pitchFamily="34" charset="0"/>
              <a:buChar char="•"/>
            </a:pPr>
            <a:r>
              <a:rPr lang="en-US" b="1" dirty="0"/>
              <a:t>Maplewood Cemetery </a:t>
            </a:r>
            <a:r>
              <a:rPr lang="en-US" dirty="0"/>
              <a:t>is also a member of the </a:t>
            </a:r>
            <a:r>
              <a:rPr lang="en-US" b="1" dirty="0"/>
              <a:t>N.Y. State Association of Cemeteries</a:t>
            </a:r>
            <a:r>
              <a:rPr lang="en-US" dirty="0"/>
              <a:t> which is dedicated to the furtherance of effective cemetery management and operation for better community service.</a:t>
            </a:r>
          </a:p>
          <a:p>
            <a:pPr marL="285750" indent="-285750">
              <a:buFont typeface="Arial" panose="020B0604020202020204" pitchFamily="34" charset="0"/>
              <a:buChar char="•"/>
            </a:pPr>
            <a:endParaRPr lang="en-US" dirty="0"/>
          </a:p>
        </p:txBody>
      </p:sp>
      <p:sp>
        <p:nvSpPr>
          <p:cNvPr id="3" name="TextBox 2"/>
          <p:cNvSpPr txBox="1"/>
          <p:nvPr/>
        </p:nvSpPr>
        <p:spPr>
          <a:xfrm>
            <a:off x="381000" y="143530"/>
            <a:ext cx="2209800" cy="523220"/>
          </a:xfrm>
          <a:prstGeom prst="rect">
            <a:avLst/>
          </a:prstGeom>
          <a:noFill/>
        </p:spPr>
        <p:txBody>
          <a:bodyPr wrap="square" rtlCol="0">
            <a:spAutoFit/>
          </a:bodyPr>
          <a:lstStyle/>
          <a:p>
            <a:r>
              <a:rPr lang="en-US" sz="2800" b="1" dirty="0">
                <a:solidFill>
                  <a:srgbClr val="0000FF"/>
                </a:solidFill>
              </a:rPr>
              <a:t>About Us….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8778" y="4047093"/>
            <a:ext cx="906444" cy="894517"/>
          </a:xfrm>
          <a:prstGeom prst="rect">
            <a:avLst/>
          </a:prstGeom>
        </p:spPr>
      </p:pic>
    </p:spTree>
    <p:extLst>
      <p:ext uri="{BB962C8B-B14F-4D97-AF65-F5344CB8AC3E}">
        <p14:creationId xmlns:p14="http://schemas.microsoft.com/office/powerpoint/2010/main" val="38412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par>
                                <p:cTn id="10" presetID="31" presetClass="entr" presetSubtype="0"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p:cTn id="12" dur="1500" fill="hold"/>
                                        <p:tgtEl>
                                          <p:spTgt spid="1027"/>
                                        </p:tgtEl>
                                        <p:attrNameLst>
                                          <p:attrName>ppt_w</p:attrName>
                                        </p:attrNameLst>
                                      </p:cBhvr>
                                      <p:tavLst>
                                        <p:tav tm="0">
                                          <p:val>
                                            <p:fltVal val="0"/>
                                          </p:val>
                                        </p:tav>
                                        <p:tav tm="100000">
                                          <p:val>
                                            <p:strVal val="#ppt_w"/>
                                          </p:val>
                                        </p:tav>
                                      </p:tavLst>
                                    </p:anim>
                                    <p:anim calcmode="lin" valueType="num">
                                      <p:cBhvr>
                                        <p:cTn id="13" dur="1500" fill="hold"/>
                                        <p:tgtEl>
                                          <p:spTgt spid="1027"/>
                                        </p:tgtEl>
                                        <p:attrNameLst>
                                          <p:attrName>ppt_h</p:attrName>
                                        </p:attrNameLst>
                                      </p:cBhvr>
                                      <p:tavLst>
                                        <p:tav tm="0">
                                          <p:val>
                                            <p:fltVal val="0"/>
                                          </p:val>
                                        </p:tav>
                                        <p:tav tm="100000">
                                          <p:val>
                                            <p:strVal val="#ppt_h"/>
                                          </p:val>
                                        </p:tav>
                                      </p:tavLst>
                                    </p:anim>
                                    <p:anim calcmode="lin" valueType="num">
                                      <p:cBhvr>
                                        <p:cTn id="14" dur="1500" fill="hold"/>
                                        <p:tgtEl>
                                          <p:spTgt spid="1027"/>
                                        </p:tgtEl>
                                        <p:attrNameLst>
                                          <p:attrName>style.rotation</p:attrName>
                                        </p:attrNameLst>
                                      </p:cBhvr>
                                      <p:tavLst>
                                        <p:tav tm="0">
                                          <p:val>
                                            <p:fltVal val="90"/>
                                          </p:val>
                                        </p:tav>
                                        <p:tav tm="100000">
                                          <p:val>
                                            <p:fltVal val="0"/>
                                          </p:val>
                                        </p:tav>
                                      </p:tavLst>
                                    </p:anim>
                                    <p:animEffect transition="in" filter="fade">
                                      <p:cBhvr>
                                        <p:cTn id="15" dur="1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666750"/>
            <a:ext cx="8153400" cy="4339650"/>
          </a:xfrm>
          <a:prstGeom prst="rect">
            <a:avLst/>
          </a:prstGeom>
        </p:spPr>
        <p:txBody>
          <a:bodyPr wrap="square">
            <a:spAutoFit/>
          </a:bodyPr>
          <a:lstStyle/>
          <a:p>
            <a:endParaRPr lang="en-US" sz="1400" dirty="0"/>
          </a:p>
          <a:p>
            <a:r>
              <a:rPr lang="en-US" sz="1400" b="1" dirty="0"/>
              <a:t>CEMETERY REGULATION IN NEW YORK STATE</a:t>
            </a:r>
          </a:p>
          <a:p>
            <a:r>
              <a:rPr lang="en-US" sz="1400" dirty="0"/>
              <a:t>New York is the most populous of the six states (including, Connecticut, Massachusetts, Maine, New Jersey, and Wyoming) in which </a:t>
            </a:r>
            <a:r>
              <a:rPr lang="en-US" sz="1400" b="1" dirty="0"/>
              <a:t>cemeteries are required to be operated only on a non-profit basis</a:t>
            </a:r>
            <a:r>
              <a:rPr lang="en-US" sz="1400" dirty="0"/>
              <a:t>. New York State's historical not for profit cemetery structure "</a:t>
            </a:r>
            <a:r>
              <a:rPr lang="en-US" sz="1400" b="1" i="1" dirty="0"/>
              <a:t>for the mutual benefit of plot owners therein</a:t>
            </a:r>
            <a:r>
              <a:rPr lang="en-US" sz="1400" dirty="0"/>
              <a:t>" is based upon the following aims:</a:t>
            </a:r>
          </a:p>
          <a:p>
            <a:r>
              <a:rPr lang="en-US" sz="1600" b="1" dirty="0"/>
              <a:t>    to protect the well-being of its citizens;</a:t>
            </a:r>
          </a:p>
          <a:p>
            <a:r>
              <a:rPr lang="en-US" sz="1600" b="1" dirty="0"/>
              <a:t>    to promote the public welfare;</a:t>
            </a:r>
          </a:p>
          <a:p>
            <a:r>
              <a:rPr lang="en-US" sz="1600" b="1" dirty="0"/>
              <a:t>    to prevent cemeteries from falling into disrepair and dilapidation; and</a:t>
            </a:r>
          </a:p>
          <a:p>
            <a:r>
              <a:rPr lang="en-US" sz="1600" b="1" dirty="0"/>
              <a:t>    to prevent cemeteries from becoming a burden upon the community. "for the mutual benefit of plot owners therein." </a:t>
            </a:r>
            <a:r>
              <a:rPr lang="en-US" sz="1400" dirty="0"/>
              <a:t>Not-for-Profit Corporation Law (N-PCL) §1501. </a:t>
            </a:r>
          </a:p>
          <a:p>
            <a:r>
              <a:rPr lang="en-US" sz="1400" dirty="0"/>
              <a:t>In 1847 New York passed its first general law "authorizing the incorporation of rural cemetery associations." Over the next 100 years, many provisions were added relative to cemetery associations or corporations, resulting in the Membership Corporations Law (MCL) Article 9 (sections 70-105). This portion of the MCL was repealed and replaced with no change in form or substance by N-PCL §1401, effective in 1970. In 1977 N-PCL §1401, with all its myriad subdivisions, was enacted into current N-PCL Article 15 (sections 1501-1515).</a:t>
            </a:r>
          </a:p>
          <a:p>
            <a:endParaRPr lang="en-US" sz="1400" dirty="0"/>
          </a:p>
          <a:p>
            <a:r>
              <a:rPr lang="en-US" sz="1400" dirty="0"/>
              <a:t>The New York State Cemetery Board was created by statute in 1949 following a 1949 Report of the Attorney General, which was a study of operations and financial activities harmful to cemeteries.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0"/>
            <a:ext cx="9133333" cy="761905"/>
          </a:xfrm>
          <a:prstGeom prst="rect">
            <a:avLst/>
          </a:prstGeom>
        </p:spPr>
      </p:pic>
    </p:spTree>
    <p:extLst>
      <p:ext uri="{BB962C8B-B14F-4D97-AF65-F5344CB8AC3E}">
        <p14:creationId xmlns:p14="http://schemas.microsoft.com/office/powerpoint/2010/main" val="5249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966" y="1075372"/>
            <a:ext cx="8382000" cy="1477328"/>
          </a:xfrm>
          <a:prstGeom prst="rect">
            <a:avLst/>
          </a:prstGeom>
          <a:noFill/>
        </p:spPr>
        <p:txBody>
          <a:bodyPr wrap="square" rtlCol="0">
            <a:spAutoFit/>
          </a:bodyPr>
          <a:lstStyle/>
          <a:p>
            <a:r>
              <a:rPr lang="en-US" dirty="0"/>
              <a:t>The </a:t>
            </a:r>
            <a:r>
              <a:rPr lang="en-US" b="1" dirty="0"/>
              <a:t>Division of Cemeteries </a:t>
            </a:r>
            <a:r>
              <a:rPr lang="en-US" dirty="0"/>
              <a:t>and the </a:t>
            </a:r>
            <a:r>
              <a:rPr lang="en-US" b="1" dirty="0"/>
              <a:t>New York State Cemetery Board </a:t>
            </a:r>
            <a:r>
              <a:rPr lang="en-US" dirty="0"/>
              <a:t>regulate only those cemeteries that are incorporated under the </a:t>
            </a:r>
            <a:r>
              <a:rPr lang="en-US" b="1" dirty="0"/>
              <a:t>Not-for-Profit Corporation Law.</a:t>
            </a:r>
          </a:p>
          <a:p>
            <a:r>
              <a:rPr lang="en-US" dirty="0"/>
              <a:t>Cemeteries that do not fall under our jurisdiction include religious, municipal,  private, national and family cemeteries. </a:t>
            </a:r>
          </a:p>
          <a:p>
            <a:endParaRPr lang="en-US" dirty="0"/>
          </a:p>
        </p:txBody>
      </p:sp>
      <p:sp>
        <p:nvSpPr>
          <p:cNvPr id="3" name="TextBox 2"/>
          <p:cNvSpPr txBox="1"/>
          <p:nvPr/>
        </p:nvSpPr>
        <p:spPr>
          <a:xfrm>
            <a:off x="457200" y="2800350"/>
            <a:ext cx="8382000" cy="1754326"/>
          </a:xfrm>
          <a:prstGeom prst="rect">
            <a:avLst/>
          </a:prstGeom>
          <a:noFill/>
        </p:spPr>
        <p:txBody>
          <a:bodyPr wrap="square" rtlCol="0">
            <a:spAutoFit/>
          </a:bodyPr>
          <a:lstStyle/>
          <a:p>
            <a:r>
              <a:rPr lang="en-US" dirty="0"/>
              <a:t>The </a:t>
            </a:r>
            <a:r>
              <a:rPr lang="en-US" b="1" dirty="0"/>
              <a:t>Cemetery Board</a:t>
            </a:r>
            <a:r>
              <a:rPr lang="en-US" dirty="0"/>
              <a:t> oversees the </a:t>
            </a:r>
            <a:r>
              <a:rPr lang="en-US" b="1" dirty="0"/>
              <a:t>Division of Cemeteries</a:t>
            </a:r>
            <a:r>
              <a:rPr lang="en-US" dirty="0"/>
              <a:t>' operations and administers the New York State Cemetery Law. The Cemetery Law sets standards for the establishment, maintenance, and preservation of burial grounds in New York State.</a:t>
            </a:r>
            <a:br>
              <a:rPr lang="en-US" dirty="0"/>
            </a:br>
            <a:br>
              <a:rPr lang="en-US" dirty="0"/>
            </a:br>
            <a:r>
              <a:rPr lang="en-US" dirty="0"/>
              <a:t>The Cemetery Board is made up of the New York State Secretary of State, the New York State Attorney General and the New York State Commissioner of Health.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 y="0"/>
            <a:ext cx="9133333" cy="761905"/>
          </a:xfrm>
          <a:prstGeom prst="rect">
            <a:avLst/>
          </a:prstGeom>
        </p:spPr>
      </p:pic>
    </p:spTree>
    <p:extLst>
      <p:ext uri="{BB962C8B-B14F-4D97-AF65-F5344CB8AC3E}">
        <p14:creationId xmlns:p14="http://schemas.microsoft.com/office/powerpoint/2010/main" val="2228828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9214" y="285749"/>
            <a:ext cx="4191000" cy="1015663"/>
          </a:xfrm>
          <a:prstGeom prst="rect">
            <a:avLst/>
          </a:prstGeom>
          <a:noFill/>
        </p:spPr>
        <p:txBody>
          <a:bodyPr wrap="square" rtlCol="0">
            <a:spAutoFit/>
          </a:bodyPr>
          <a:lstStyle/>
          <a:p>
            <a:pPr algn="ctr"/>
            <a:r>
              <a:rPr lang="en-US" sz="2000" b="1" dirty="0"/>
              <a:t>Welcome to the </a:t>
            </a:r>
          </a:p>
          <a:p>
            <a:pPr algn="ctr"/>
            <a:r>
              <a:rPr lang="en-US" sz="2000" b="1" dirty="0"/>
              <a:t>127th Annual Meeting of the</a:t>
            </a:r>
          </a:p>
          <a:p>
            <a:pPr algn="ctr"/>
            <a:r>
              <a:rPr lang="en-US" sz="2000" b="1" dirty="0"/>
              <a:t>Maplewood Cemetery Association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7809"/>
            <a:ext cx="2993136" cy="4803648"/>
          </a:xfrm>
          <a:prstGeom prst="rect">
            <a:avLst/>
          </a:prstGeom>
        </p:spPr>
      </p:pic>
      <p:sp>
        <p:nvSpPr>
          <p:cNvPr id="6" name="TextBox 5"/>
          <p:cNvSpPr txBox="1"/>
          <p:nvPr/>
        </p:nvSpPr>
        <p:spPr>
          <a:xfrm>
            <a:off x="228600" y="1200150"/>
            <a:ext cx="5029200" cy="3323987"/>
          </a:xfrm>
          <a:prstGeom prst="rect">
            <a:avLst/>
          </a:prstGeom>
          <a:noFill/>
        </p:spPr>
        <p:txBody>
          <a:bodyPr wrap="square" rtlCol="0">
            <a:spAutoFit/>
          </a:bodyPr>
          <a:lstStyle/>
          <a:p>
            <a:r>
              <a:rPr lang="en-US" b="1" dirty="0"/>
              <a:t>Meeting Agenda:</a:t>
            </a:r>
          </a:p>
          <a:p>
            <a:pPr marL="285750" indent="-285750">
              <a:buFont typeface="Arial" panose="020B0604020202020204" pitchFamily="34" charset="0"/>
              <a:buChar char="•"/>
            </a:pPr>
            <a:r>
              <a:rPr lang="en-US" sz="1600" b="1" dirty="0">
                <a:solidFill>
                  <a:srgbClr val="0000FF"/>
                </a:solidFill>
              </a:rPr>
              <a:t>Secretary </a:t>
            </a:r>
            <a:r>
              <a:rPr lang="en-US" sz="1600" dirty="0"/>
              <a:t>– Read minutes from 2023 Annual Meeting</a:t>
            </a:r>
          </a:p>
          <a:p>
            <a:pPr marL="285750" indent="-285750">
              <a:buFont typeface="Arial" panose="020B0604020202020204" pitchFamily="34" charset="0"/>
              <a:buChar char="•"/>
            </a:pPr>
            <a:r>
              <a:rPr lang="en-US" sz="1600" b="1" dirty="0">
                <a:solidFill>
                  <a:srgbClr val="0000FF"/>
                </a:solidFill>
              </a:rPr>
              <a:t>Treasurer</a:t>
            </a:r>
            <a:r>
              <a:rPr lang="en-US" sz="1600" dirty="0"/>
              <a:t> – Business report for FY2023</a:t>
            </a:r>
          </a:p>
          <a:p>
            <a:pPr marL="285750" indent="-285750">
              <a:buFont typeface="Arial" panose="020B0604020202020204" pitchFamily="34" charset="0"/>
              <a:buChar char="•"/>
            </a:pPr>
            <a:r>
              <a:rPr lang="en-US" sz="1600" b="1" dirty="0">
                <a:solidFill>
                  <a:srgbClr val="0000FF"/>
                </a:solidFill>
              </a:rPr>
              <a:t>Finance</a:t>
            </a:r>
            <a:r>
              <a:rPr lang="en-US" sz="1600" dirty="0"/>
              <a:t> – Investment report for FY2023</a:t>
            </a:r>
          </a:p>
          <a:p>
            <a:pPr marL="285750" indent="-285750">
              <a:buFont typeface="Arial" panose="020B0604020202020204" pitchFamily="34" charset="0"/>
              <a:buChar char="•"/>
            </a:pPr>
            <a:r>
              <a:rPr lang="en-US" sz="1600" b="1" dirty="0">
                <a:solidFill>
                  <a:srgbClr val="0000FF"/>
                </a:solidFill>
              </a:rPr>
              <a:t>Superintendent</a:t>
            </a:r>
            <a:r>
              <a:rPr lang="en-US" sz="1600" dirty="0"/>
              <a:t> – Operations report</a:t>
            </a:r>
          </a:p>
          <a:p>
            <a:pPr marL="285750" indent="-285750">
              <a:buFont typeface="Arial" panose="020B0604020202020204" pitchFamily="34" charset="0"/>
              <a:buChar char="•"/>
            </a:pPr>
            <a:r>
              <a:rPr lang="en-US" sz="1600" b="1" dirty="0">
                <a:solidFill>
                  <a:srgbClr val="0000FF"/>
                </a:solidFill>
              </a:rPr>
              <a:t>Grounds</a:t>
            </a:r>
            <a:r>
              <a:rPr lang="en-US" sz="1600" dirty="0"/>
              <a:t> –  Grounds status and activities</a:t>
            </a:r>
          </a:p>
          <a:p>
            <a:pPr marL="285750" indent="-285750">
              <a:buFont typeface="Arial" panose="020B0604020202020204" pitchFamily="34" charset="0"/>
              <a:buChar char="•"/>
            </a:pPr>
            <a:r>
              <a:rPr lang="en-US" sz="1600" b="1" dirty="0">
                <a:solidFill>
                  <a:srgbClr val="0000FF"/>
                </a:solidFill>
              </a:rPr>
              <a:t>Sunshine</a:t>
            </a:r>
            <a:r>
              <a:rPr lang="en-US" sz="1600" dirty="0"/>
              <a:t> – Report of events</a:t>
            </a:r>
          </a:p>
          <a:p>
            <a:pPr marL="285750" indent="-285750">
              <a:buFont typeface="Arial" panose="020B0604020202020204" pitchFamily="34" charset="0"/>
              <a:buChar char="•"/>
            </a:pPr>
            <a:r>
              <a:rPr lang="en-US" sz="1600" b="1" dirty="0">
                <a:solidFill>
                  <a:srgbClr val="0000FF"/>
                </a:solidFill>
              </a:rPr>
              <a:t>Nominating</a:t>
            </a:r>
            <a:r>
              <a:rPr lang="en-US" sz="1600" dirty="0"/>
              <a:t> – Review upcoming Board terms, changes and openings</a:t>
            </a:r>
          </a:p>
          <a:p>
            <a:pPr marL="285750" indent="-285750">
              <a:buFont typeface="Arial" panose="020B0604020202020204" pitchFamily="34" charset="0"/>
              <a:buChar char="•"/>
            </a:pPr>
            <a:r>
              <a:rPr lang="en-US" sz="1600" b="1" dirty="0">
                <a:solidFill>
                  <a:srgbClr val="0000FF"/>
                </a:solidFill>
              </a:rPr>
              <a:t>Web and Database  </a:t>
            </a:r>
            <a:r>
              <a:rPr lang="en-US" sz="1600" dirty="0"/>
              <a:t>- status and updates</a:t>
            </a:r>
          </a:p>
          <a:p>
            <a:pPr marL="285750" indent="-285750">
              <a:buFont typeface="Arial" panose="020B0604020202020204" pitchFamily="34" charset="0"/>
              <a:buChar char="•"/>
            </a:pPr>
            <a:r>
              <a:rPr lang="en-US" sz="1600" b="1" dirty="0">
                <a:solidFill>
                  <a:srgbClr val="0000FF"/>
                </a:solidFill>
              </a:rPr>
              <a:t>Brief History of Maplewood Cemetery</a:t>
            </a:r>
          </a:p>
          <a:p>
            <a:pPr marL="285750" indent="-285750">
              <a:buFont typeface="Arial" panose="020B0604020202020204" pitchFamily="34" charset="0"/>
              <a:buChar char="•"/>
            </a:pPr>
            <a:r>
              <a:rPr lang="en-US" sz="1600" b="1" dirty="0">
                <a:solidFill>
                  <a:srgbClr val="0000FF"/>
                </a:solidFill>
              </a:rPr>
              <a:t>New Business </a:t>
            </a:r>
            <a:r>
              <a:rPr lang="en-US" sz="1600" dirty="0"/>
              <a:t>-  Projects, Discussions, Next Steps</a:t>
            </a:r>
          </a:p>
          <a:p>
            <a:pPr marL="285750" indent="-285750">
              <a:buFont typeface="Arial" panose="020B0604020202020204" pitchFamily="34" charset="0"/>
              <a:buChar char="•"/>
            </a:pPr>
            <a:r>
              <a:rPr lang="en-US" sz="1600" b="1" dirty="0">
                <a:solidFill>
                  <a:srgbClr val="0000FF"/>
                </a:solidFill>
              </a:rPr>
              <a:t>General Discussions </a:t>
            </a:r>
            <a:r>
              <a:rPr lang="en-US" sz="1600" dirty="0"/>
              <a:t>– Feedback, Issues</a:t>
            </a:r>
          </a:p>
        </p:txBody>
      </p:sp>
      <p:pic>
        <p:nvPicPr>
          <p:cNvPr id="7" name="Picture 6">
            <a:extLst>
              <a:ext uri="{FF2B5EF4-FFF2-40B4-BE49-F238E27FC236}">
                <a16:creationId xmlns:a16="http://schemas.microsoft.com/office/drawing/2014/main" id="{97BE020A-62AF-4608-893A-6CA77638B3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014" y="167809"/>
            <a:ext cx="773822" cy="761084"/>
          </a:xfrm>
          <a:prstGeom prst="rect">
            <a:avLst/>
          </a:prstGeom>
        </p:spPr>
      </p:pic>
      <p:sp>
        <p:nvSpPr>
          <p:cNvPr id="8" name="TextBox 7">
            <a:extLst>
              <a:ext uri="{FF2B5EF4-FFF2-40B4-BE49-F238E27FC236}">
                <a16:creationId xmlns:a16="http://schemas.microsoft.com/office/drawing/2014/main" id="{C8FE8A33-E073-4F14-BD45-245EE4BED312}"/>
              </a:ext>
            </a:extLst>
          </p:cNvPr>
          <p:cNvSpPr txBox="1"/>
          <p:nvPr/>
        </p:nvSpPr>
        <p:spPr>
          <a:xfrm>
            <a:off x="1676400" y="4733151"/>
            <a:ext cx="1752600" cy="276999"/>
          </a:xfrm>
          <a:prstGeom prst="rect">
            <a:avLst/>
          </a:prstGeom>
          <a:noFill/>
        </p:spPr>
        <p:txBody>
          <a:bodyPr wrap="square" rtlCol="0">
            <a:spAutoFit/>
          </a:bodyPr>
          <a:lstStyle/>
          <a:p>
            <a:pPr algn="ctr"/>
            <a:r>
              <a:rPr lang="en-US" sz="1200" b="1" dirty="0"/>
              <a:t>March 6, 2024</a:t>
            </a:r>
          </a:p>
        </p:txBody>
      </p:sp>
    </p:spTree>
    <p:extLst>
      <p:ext uri="{BB962C8B-B14F-4D97-AF65-F5344CB8AC3E}">
        <p14:creationId xmlns:p14="http://schemas.microsoft.com/office/powerpoint/2010/main" val="237326118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ocument with text and a signature&#10;&#10;Description automatically generated">
            <a:extLst>
              <a:ext uri="{FF2B5EF4-FFF2-40B4-BE49-F238E27FC236}">
                <a16:creationId xmlns:a16="http://schemas.microsoft.com/office/drawing/2014/main" id="{600246E9-F1EF-8803-5D00-7E7AB11A8E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0"/>
            <a:ext cx="3947035" cy="5143500"/>
          </a:xfrm>
          <a:prstGeom prst="rect">
            <a:avLst/>
          </a:prstGeom>
        </p:spPr>
      </p:pic>
      <p:pic>
        <p:nvPicPr>
          <p:cNvPr id="6" name="Picture 5" descr="A close-up of a document&#10;&#10;Description automatically generated">
            <a:extLst>
              <a:ext uri="{FF2B5EF4-FFF2-40B4-BE49-F238E27FC236}">
                <a16:creationId xmlns:a16="http://schemas.microsoft.com/office/drawing/2014/main" id="{46F64C91-1D9C-DBCF-ED59-A65B5DFB2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06" y="0"/>
            <a:ext cx="4023195" cy="5143500"/>
          </a:xfrm>
          <a:prstGeom prst="rect">
            <a:avLst/>
          </a:prstGeom>
        </p:spPr>
      </p:pic>
    </p:spTree>
    <p:extLst>
      <p:ext uri="{BB962C8B-B14F-4D97-AF65-F5344CB8AC3E}">
        <p14:creationId xmlns:p14="http://schemas.microsoft.com/office/powerpoint/2010/main" val="207284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0167" y="829330"/>
            <a:ext cx="4724400" cy="523220"/>
          </a:xfrm>
          <a:prstGeom prst="rect">
            <a:avLst/>
          </a:prstGeom>
          <a:noFill/>
        </p:spPr>
        <p:txBody>
          <a:bodyPr wrap="square" rtlCol="0">
            <a:spAutoFit/>
          </a:bodyPr>
          <a:lstStyle/>
          <a:p>
            <a:pPr algn="ctr"/>
            <a:r>
              <a:rPr lang="en-US" sz="2800" b="1" dirty="0"/>
              <a:t>2023 by the Numbers</a:t>
            </a:r>
          </a:p>
        </p:txBody>
      </p:sp>
      <p:sp>
        <p:nvSpPr>
          <p:cNvPr id="3" name="TextBox 2"/>
          <p:cNvSpPr txBox="1"/>
          <p:nvPr/>
        </p:nvSpPr>
        <p:spPr>
          <a:xfrm>
            <a:off x="762000" y="1382851"/>
            <a:ext cx="7848600" cy="3477875"/>
          </a:xfrm>
          <a:prstGeom prst="rect">
            <a:avLst/>
          </a:prstGeom>
          <a:noFill/>
        </p:spPr>
        <p:txBody>
          <a:bodyPr wrap="square" rtlCol="0">
            <a:spAutoFit/>
          </a:bodyPr>
          <a:lstStyle/>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Sections J &amp; K are now 10 years old</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337 Graves sold in J &amp; K so far (33%)</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2023 Grave Sales: 51</a:t>
            </a:r>
            <a:endParaRPr lang="en-US" sz="1600" b="1" dirty="0">
              <a:latin typeface="Arial" panose="020B0604020202020204" pitchFamily="34" charset="0"/>
              <a:cs typeface="Arial" panose="020B0604020202020204" pitchFamily="34" charset="0"/>
            </a:endParaRPr>
          </a:p>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Total Interments: 56</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Interments - Full Burial: 18</a:t>
            </a: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Interments - Cremated: 38</a:t>
            </a:r>
          </a:p>
          <a:p>
            <a:pPr marL="742950" lvl="1" indent="-285750">
              <a:buFont typeface="Arial" pitchFamily="34" charset="0"/>
              <a:buChar char="•"/>
            </a:pPr>
            <a:r>
              <a:rPr lang="en-US" sz="2000" b="1" i="1" dirty="0">
                <a:solidFill>
                  <a:srgbClr val="0000FF"/>
                </a:solidFill>
                <a:latin typeface="Arial" panose="020B0604020202020204" pitchFamily="34" charset="0"/>
                <a:cs typeface="Arial" panose="020B0604020202020204" pitchFamily="34" charset="0"/>
              </a:rPr>
              <a:t>Pets: 0</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New Monuments &amp; Foundations: 35</a:t>
            </a:r>
          </a:p>
          <a:p>
            <a:pPr marL="285750"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0 Available Graves in Section F</a:t>
            </a:r>
            <a:endParaRPr lang="en-US" sz="2000" b="1" u="sng" dirty="0">
              <a:solidFill>
                <a:srgbClr val="0000FF"/>
              </a:solidFill>
              <a:latin typeface="Arial" panose="020B0604020202020204" pitchFamily="34" charset="0"/>
              <a:cs typeface="Arial" panose="020B0604020202020204" pitchFamily="34" charset="0"/>
            </a:endParaRPr>
          </a:p>
          <a:p>
            <a:pPr marL="742950" lvl="1" indent="-285750">
              <a:buFont typeface="Arial" pitchFamily="34" charset="0"/>
              <a:buChar char="•"/>
            </a:pPr>
            <a:r>
              <a:rPr lang="en-US" sz="2000" b="1" dirty="0">
                <a:solidFill>
                  <a:srgbClr val="0000FF"/>
                </a:solidFill>
                <a:latin typeface="Arial" panose="020B0604020202020204" pitchFamily="34" charset="0"/>
                <a:cs typeface="Arial" panose="020B0604020202020204" pitchFamily="34" charset="0"/>
              </a:rPr>
              <a:t>Section F unused graves are being purchased and resold</a:t>
            </a:r>
          </a:p>
          <a:p>
            <a:pPr marL="285750" indent="-285750">
              <a:buFont typeface="Arial" pitchFamily="34" charset="0"/>
              <a:buChar char="•"/>
            </a:pPr>
            <a:r>
              <a:rPr lang="en-US" sz="2000" b="1" dirty="0">
                <a:latin typeface="Arial" panose="020B0604020202020204" pitchFamily="34" charset="0"/>
                <a:cs typeface="Arial" panose="020B0604020202020204" pitchFamily="34" charset="0"/>
              </a:rPr>
              <a:t>Cemetery Voicemail call volume:</a:t>
            </a:r>
            <a:r>
              <a:rPr lang="en-US" sz="2000" b="1" dirty="0">
                <a:solidFill>
                  <a:srgbClr val="0000FF"/>
                </a:solidFill>
                <a:latin typeface="Arial" panose="020B0604020202020204" pitchFamily="34" charset="0"/>
                <a:cs typeface="Arial" panose="020B0604020202020204" pitchFamily="34" charset="0"/>
              </a:rPr>
              <a:t> &gt;250 calls</a:t>
            </a:r>
          </a:p>
        </p:txBody>
      </p:sp>
      <p:sp>
        <p:nvSpPr>
          <p:cNvPr id="5" name="TextBox 4"/>
          <p:cNvSpPr txBox="1"/>
          <p:nvPr/>
        </p:nvSpPr>
        <p:spPr>
          <a:xfrm>
            <a:off x="1143000" y="209549"/>
            <a:ext cx="6858000" cy="646331"/>
          </a:xfrm>
          <a:prstGeom prst="rect">
            <a:avLst/>
          </a:prstGeom>
          <a:noFill/>
        </p:spPr>
        <p:txBody>
          <a:bodyPr wrap="square" rtlCol="0">
            <a:spAutoFit/>
          </a:bodyPr>
          <a:lstStyle/>
          <a:p>
            <a:r>
              <a:rPr lang="en-US" sz="2400" b="1" dirty="0">
                <a:latin typeface="Old English Text MT" panose="03040902040508030806" pitchFamily="66" charset="0"/>
              </a:rPr>
              <a:t>Maplewood Cemetery Association</a:t>
            </a:r>
            <a:r>
              <a:rPr lang="en-US" b="1" dirty="0"/>
              <a:t> </a:t>
            </a:r>
            <a:r>
              <a:rPr lang="en-US" dirty="0"/>
              <a:t>– </a:t>
            </a:r>
            <a:r>
              <a:rPr lang="en-US" b="1" dirty="0"/>
              <a:t>2024 Annual Meeting</a:t>
            </a:r>
          </a:p>
          <a:p>
            <a:pPr algn="ctr"/>
            <a:r>
              <a:rPr lang="en-US" sz="1200" b="1" dirty="0"/>
              <a:t>Business Report - Reviewing 2023</a:t>
            </a:r>
          </a:p>
        </p:txBody>
      </p:sp>
      <p:pic>
        <p:nvPicPr>
          <p:cNvPr id="6" name="Picture 5">
            <a:extLst>
              <a:ext uri="{FF2B5EF4-FFF2-40B4-BE49-F238E27FC236}">
                <a16:creationId xmlns:a16="http://schemas.microsoft.com/office/drawing/2014/main" id="{FBC09570-E67B-489C-95C5-9066BD9CE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9967" y="1843278"/>
            <a:ext cx="1481328" cy="1456944"/>
          </a:xfrm>
          <a:prstGeom prst="rect">
            <a:avLst/>
          </a:prstGeom>
        </p:spPr>
      </p:pic>
    </p:spTree>
    <p:extLst>
      <p:ext uri="{BB962C8B-B14F-4D97-AF65-F5344CB8AC3E}">
        <p14:creationId xmlns:p14="http://schemas.microsoft.com/office/powerpoint/2010/main" val="217754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par>
                                <p:cTn id="35" presetID="31"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p:cTn id="3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5" end="5"/>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6" end="6"/>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p:cTn id="5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8" end="8"/>
                                            </p:txEl>
                                          </p:spTgt>
                                        </p:tgtEl>
                                      </p:cBhvr>
                                    </p:animEffect>
                                  </p:childTnLst>
                                </p:cTn>
                              </p:par>
                              <p:par>
                                <p:cTn id="59" presetID="31" presetClass="entr" presetSubtype="0" fill="hold" nodeType="with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p:cTn id="61"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9" end="9"/>
                                            </p:txEl>
                                          </p:spTgt>
                                        </p:tgtEl>
                                      </p:cBhvr>
                                    </p:animEffect>
                                  </p:childTnLst>
                                </p:cTn>
                              </p:par>
                              <p:par>
                                <p:cTn id="65" presetID="31" presetClass="entr" presetSubtype="0" fill="hold" nodeType="with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p:cTn id="67"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8"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69"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70"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3000" y="53904"/>
            <a:ext cx="6858000" cy="461665"/>
          </a:xfrm>
          <a:prstGeom prst="rect">
            <a:avLst/>
          </a:prstGeom>
          <a:noFill/>
        </p:spPr>
        <p:txBody>
          <a:bodyPr wrap="square" rtlCol="0">
            <a:spAutoFit/>
          </a:bodyPr>
          <a:lstStyle/>
          <a:p>
            <a:r>
              <a:rPr lang="en-US" sz="2400" dirty="0">
                <a:latin typeface="Old English Text MT" panose="03040902040508030806" pitchFamily="66" charset="0"/>
              </a:rPr>
              <a:t>Maplewood Cemetery Association</a:t>
            </a:r>
            <a:r>
              <a:rPr lang="en-US" dirty="0"/>
              <a:t> – </a:t>
            </a:r>
            <a:r>
              <a:rPr lang="en-US" b="1" dirty="0"/>
              <a:t>2024 Annual Meeting</a:t>
            </a:r>
          </a:p>
        </p:txBody>
      </p:sp>
      <p:pic>
        <p:nvPicPr>
          <p:cNvPr id="4" name="Picture 3" descr="A pie chart and a diagram&#10;&#10;Description automatically generated">
            <a:extLst>
              <a:ext uri="{FF2B5EF4-FFF2-40B4-BE49-F238E27FC236}">
                <a16:creationId xmlns:a16="http://schemas.microsoft.com/office/drawing/2014/main" id="{06AD6950-B996-3494-F48E-1EB8F38DB3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447" y="515569"/>
            <a:ext cx="7911106" cy="4464947"/>
          </a:xfrm>
          <a:prstGeom prst="rect">
            <a:avLst/>
          </a:prstGeom>
        </p:spPr>
      </p:pic>
    </p:spTree>
    <p:extLst>
      <p:ext uri="{BB962C8B-B14F-4D97-AF65-F5344CB8AC3E}">
        <p14:creationId xmlns:p14="http://schemas.microsoft.com/office/powerpoint/2010/main" val="286280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13282</TotalTime>
  <Words>1303</Words>
  <Application>Microsoft Office PowerPoint</Application>
  <PresentationFormat>On-screen Show (16:9)</PresentationFormat>
  <Paragraphs>126</Paragraphs>
  <Slides>26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Elephant</vt:lpstr>
      <vt:lpstr>Engravers MT</vt:lpstr>
      <vt:lpstr>Fondamento</vt:lpstr>
      <vt:lpstr>Helvetica Neue</vt:lpstr>
      <vt:lpstr>inherit</vt:lpstr>
      <vt:lpstr>Old English Text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Gary Stockmaster</cp:lastModifiedBy>
  <cp:revision>491</cp:revision>
  <cp:lastPrinted>2024-03-07T16:53:54Z</cp:lastPrinted>
  <dcterms:created xsi:type="dcterms:W3CDTF">2014-01-26T14:33:15Z</dcterms:created>
  <dcterms:modified xsi:type="dcterms:W3CDTF">2024-03-07T16:58:59Z</dcterms:modified>
</cp:coreProperties>
</file>