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sldIdLst>
    <p:sldId id="256" r:id="rId3"/>
    <p:sldId id="341" r:id="rId4"/>
  </p:sldIdLst>
  <p:sldSz cx="9144000" cy="6858000" type="letter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3" autoAdjust="0"/>
    <p:restoredTop sz="94660"/>
  </p:normalViewPr>
  <p:slideViewPr>
    <p:cSldViewPr snapToGrid="0">
      <p:cViewPr varScale="1">
        <p:scale>
          <a:sx n="88" d="100"/>
          <a:sy n="88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214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347" y="0"/>
            <a:ext cx="4028440" cy="35214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2F210B0-CF93-4D32-8B81-3FD3A512621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6"/>
            <a:ext cx="7437120" cy="276034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258"/>
            <a:ext cx="4028440" cy="35214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347" y="6658258"/>
            <a:ext cx="4028440" cy="35214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2E88D5-0ECC-4387-AC8B-AD34E8580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3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/>
            <a:fld id="{C5FE7810-566C-42BF-AF92-0ABAAE61C8CD}" type="slidenum">
              <a:rPr lang="en-US">
                <a:solidFill>
                  <a:prstClr val="black"/>
                </a:solidFill>
                <a:latin typeface="Calibri"/>
              </a:rPr>
              <a:pPr defTabSz="931774"/>
              <a:t>2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2004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14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85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024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538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414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98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893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2514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2121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20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230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4370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5372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77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9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2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89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6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53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A8F5B6-B23A-4E8C-9DAC-4880AA5DE093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BF2F74-2361-45CF-BB73-F8CFEDF84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0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8D2E9-12D3-4DE3-9408-C1F4E76214CD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F1685-E1FA-4569-943B-8B08CED9D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4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071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picture containing icon&#10;&#10;Description automatically generated">
            <a:extLst>
              <a:ext uri="{FF2B5EF4-FFF2-40B4-BE49-F238E27FC236}">
                <a16:creationId xmlns:a16="http://schemas.microsoft.com/office/drawing/2014/main" id="{67B25891-795B-7900-5367-4B03DBF3FE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068" y="-76428"/>
            <a:ext cx="2779777" cy="209913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47B6525-E765-242D-1316-165AEC5634AF}"/>
              </a:ext>
            </a:extLst>
          </p:cNvPr>
          <p:cNvSpPr txBox="1"/>
          <p:nvPr/>
        </p:nvSpPr>
        <p:spPr>
          <a:xfrm>
            <a:off x="6106890" y="1114324"/>
            <a:ext cx="2925366" cy="477053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pPr defTabSz="914400"/>
            <a:r>
              <a:rPr lang="en-US" sz="1600" b="1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Business Management of</a:t>
            </a: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: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Sales transactions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Financial accounts &amp; records</a:t>
            </a:r>
            <a:endParaRPr lang="en-US" sz="1600" spc="-10" dirty="0">
              <a:solidFill>
                <a:srgbClr val="13161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Inventory records and maps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Customer data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Employee payroll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Vendor transactions Federal and NY taxes and filings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Insurance contracts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Compliance with NYS &amp; Cemetery Laws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Communications, marketing and social-public media, website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Infrastructure technology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spc="-10" dirty="0">
                <a:solidFill>
                  <a:srgbClr val="13161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Security requirements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D16A6165-F513-39C7-EB2B-08F2FABDE2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292" y="590008"/>
            <a:ext cx="1617328" cy="159070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C93F26-65B2-0365-81DC-EE58AC2366F1}"/>
              </a:ext>
            </a:extLst>
          </p:cNvPr>
          <p:cNvSpPr/>
          <p:nvPr/>
        </p:nvSpPr>
        <p:spPr>
          <a:xfrm>
            <a:off x="2558155" y="4801075"/>
            <a:ext cx="3809999" cy="1431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3D7CF4-152F-9AC9-561E-0190FC2D0EB4}"/>
              </a:ext>
            </a:extLst>
          </p:cNvPr>
          <p:cNvSpPr txBox="1"/>
          <p:nvPr/>
        </p:nvSpPr>
        <p:spPr>
          <a:xfrm>
            <a:off x="3385226" y="4985854"/>
            <a:ext cx="2155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b="1" i="1" dirty="0">
                <a:solidFill>
                  <a:prstClr val="black"/>
                </a:solidFill>
                <a:latin typeface="Calibri"/>
              </a:rPr>
              <a:t>Chair of the Board: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Board of Directors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98BFF7-8F32-F26D-B23F-A8632BE354DA}"/>
              </a:ext>
            </a:extLst>
          </p:cNvPr>
          <p:cNvSpPr/>
          <p:nvPr/>
        </p:nvSpPr>
        <p:spPr>
          <a:xfrm>
            <a:off x="2512709" y="3810874"/>
            <a:ext cx="768254" cy="4954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1DA3BE-6797-02F0-C18E-C16628C5A2A4}"/>
              </a:ext>
            </a:extLst>
          </p:cNvPr>
          <p:cNvSpPr txBox="1"/>
          <p:nvPr/>
        </p:nvSpPr>
        <p:spPr>
          <a:xfrm>
            <a:off x="2778749" y="5588997"/>
            <a:ext cx="3471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400" b="1" dirty="0">
                <a:solidFill>
                  <a:prstClr val="black"/>
                </a:solidFill>
                <a:latin typeface="Calibri"/>
              </a:rPr>
              <a:t>Planning, Pricing, Rules &amp; Regulations, Policies, Bylaws, Staffing, Audit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54C9068-102C-7479-1EEA-E317D851CCB7}"/>
              </a:ext>
            </a:extLst>
          </p:cNvPr>
          <p:cNvSpPr/>
          <p:nvPr/>
        </p:nvSpPr>
        <p:spPr>
          <a:xfrm>
            <a:off x="3120401" y="409765"/>
            <a:ext cx="2736127" cy="659704"/>
          </a:xfrm>
          <a:prstGeom prst="rect">
            <a:avLst/>
          </a:prstGeom>
          <a:noFill/>
        </p:spPr>
        <p:txBody>
          <a:bodyPr spcFirstLastPara="1" wrap="none" lIns="91440" tIns="45720" rIns="91440" bIns="45720" numCol="1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defTabSz="914400"/>
            <a:r>
              <a:rPr lang="en-US" sz="5400" b="1" dirty="0">
                <a:ln w="28575">
                  <a:solidFill>
                    <a:srgbClr val="C00000"/>
                  </a:solidFill>
                </a:ln>
                <a:solidFill>
                  <a:srgbClr val="FFFF00"/>
                </a:solidFill>
                <a:latin typeface="Calibri"/>
              </a:rPr>
              <a:t>Customers</a:t>
            </a:r>
          </a:p>
        </p:txBody>
      </p:sp>
      <p:sp>
        <p:nvSpPr>
          <p:cNvPr id="2" name="Rectangle: Beveled 1">
            <a:extLst>
              <a:ext uri="{FF2B5EF4-FFF2-40B4-BE49-F238E27FC236}">
                <a16:creationId xmlns:a16="http://schemas.microsoft.com/office/drawing/2014/main" id="{D7BA2C26-C563-7EDC-E168-5B29BC582480}"/>
              </a:ext>
            </a:extLst>
          </p:cNvPr>
          <p:cNvSpPr/>
          <p:nvPr/>
        </p:nvSpPr>
        <p:spPr>
          <a:xfrm>
            <a:off x="2892098" y="2279875"/>
            <a:ext cx="3142111" cy="972487"/>
          </a:xfrm>
          <a:prstGeom prst="bevel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Executive Director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4F4367-3D83-D39C-F4FE-8F1FAF6E9BB3}"/>
              </a:ext>
            </a:extLst>
          </p:cNvPr>
          <p:cNvSpPr txBox="1"/>
          <p:nvPr/>
        </p:nvSpPr>
        <p:spPr>
          <a:xfrm>
            <a:off x="144525" y="1114324"/>
            <a:ext cx="2646850" cy="501675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defTabSz="914400"/>
            <a:r>
              <a:rPr lang="en-US" sz="16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Superintendent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</a:t>
            </a:r>
          </a:p>
          <a:p>
            <a:pPr defTabSz="914400"/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Cemetery Operations: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Burial Scheduling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Vendor scheduling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Landscape &amp; Grounds Management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Mowing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Trimming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Grave topping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seeding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Roads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Equipment Management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Purchases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Repairs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Supplies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Shed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Tools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Hydrants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0F6B807-5E92-3F36-8995-654A408A87B9}"/>
              </a:ext>
            </a:extLst>
          </p:cNvPr>
          <p:cNvGrpSpPr/>
          <p:nvPr/>
        </p:nvGrpSpPr>
        <p:grpSpPr>
          <a:xfrm>
            <a:off x="2778749" y="2994761"/>
            <a:ext cx="2222149" cy="2232600"/>
            <a:chOff x="2778749" y="2994761"/>
            <a:chExt cx="2222149" cy="22326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6299A27-882C-3012-2D13-34D74DDA5D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778749" y="2994761"/>
              <a:ext cx="2222149" cy="22326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BCAEB38-55C7-18E5-7DC9-1C6AC93FF2BD}"/>
                </a:ext>
              </a:extLst>
            </p:cNvPr>
            <p:cNvSpPr txBox="1"/>
            <p:nvPr/>
          </p:nvSpPr>
          <p:spPr>
            <a:xfrm>
              <a:off x="3031678" y="3441542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b="1" dirty="0">
                  <a:solidFill>
                    <a:prstClr val="black"/>
                  </a:solidFill>
                  <a:latin typeface="Calibri"/>
                </a:rPr>
                <a:t>Operations</a:t>
              </a:r>
            </a:p>
          </p:txBody>
        </p:sp>
      </p:grp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25463A6B-7C52-6F1E-256F-F7397F8C23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55" y="2895599"/>
            <a:ext cx="2085681" cy="223260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1EEF626-B776-1764-CEFF-F9F03B052A2C}"/>
              </a:ext>
            </a:extLst>
          </p:cNvPr>
          <p:cNvSpPr txBox="1"/>
          <p:nvPr/>
        </p:nvSpPr>
        <p:spPr>
          <a:xfrm>
            <a:off x="4630787" y="338076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b="1" dirty="0">
                <a:solidFill>
                  <a:prstClr val="black"/>
                </a:solidFill>
                <a:latin typeface="Calibri"/>
              </a:rPr>
              <a:t>Business</a:t>
            </a:r>
          </a:p>
        </p:txBody>
      </p:sp>
    </p:spTree>
    <p:extLst>
      <p:ext uri="{BB962C8B-B14F-4D97-AF65-F5344CB8AC3E}">
        <p14:creationId xmlns:p14="http://schemas.microsoft.com/office/powerpoint/2010/main" val="423686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428</TotalTime>
  <Words>104</Words>
  <Application>Microsoft Office PowerPoint</Application>
  <PresentationFormat>Letter Paper (8.5x11 in)</PresentationFormat>
  <Paragraphs>36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Stockmaster</dc:creator>
  <cp:lastModifiedBy>Gary Stockmaster</cp:lastModifiedBy>
  <cp:revision>2</cp:revision>
  <cp:lastPrinted>2024-05-08T13:26:22Z</cp:lastPrinted>
  <dcterms:created xsi:type="dcterms:W3CDTF">2024-05-08T12:59:15Z</dcterms:created>
  <dcterms:modified xsi:type="dcterms:W3CDTF">2024-05-08T20:08:03Z</dcterms:modified>
</cp:coreProperties>
</file>