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2" r:id="rId2"/>
    <p:sldId id="263" r:id="rId3"/>
    <p:sldId id="266" r:id="rId4"/>
    <p:sldId id="301" r:id="rId5"/>
    <p:sldId id="303" r:id="rId6"/>
    <p:sldId id="293" r:id="rId7"/>
    <p:sldId id="335" r:id="rId8"/>
    <p:sldId id="308" r:id="rId9"/>
    <p:sldId id="265" r:id="rId10"/>
    <p:sldId id="283" r:id="rId11"/>
    <p:sldId id="258" r:id="rId12"/>
    <p:sldId id="277" r:id="rId13"/>
    <p:sldId id="278" r:id="rId14"/>
    <p:sldId id="264" r:id="rId15"/>
    <p:sldId id="310" r:id="rId16"/>
    <p:sldId id="291" r:id="rId17"/>
    <p:sldId id="324" r:id="rId18"/>
    <p:sldId id="267" r:id="rId19"/>
    <p:sldId id="296" r:id="rId20"/>
    <p:sldId id="326" r:id="rId21"/>
    <p:sldId id="260" r:id="rId22"/>
    <p:sldId id="339" r:id="rId23"/>
    <p:sldId id="290" r:id="rId24"/>
    <p:sldId id="288" r:id="rId25"/>
    <p:sldId id="274" r:id="rId26"/>
    <p:sldId id="295" r:id="rId27"/>
    <p:sldId id="340" r:id="rId28"/>
    <p:sldId id="332" r:id="rId29"/>
    <p:sldId id="338" r:id="rId30"/>
    <p:sldId id="344" r:id="rId31"/>
    <p:sldId id="343" r:id="rId32"/>
    <p:sldId id="336" r:id="rId33"/>
    <p:sldId id="294" r:id="rId34"/>
    <p:sldId id="327" r:id="rId35"/>
    <p:sldId id="320" r:id="rId36"/>
    <p:sldId id="321" r:id="rId37"/>
    <p:sldId id="323" r:id="rId38"/>
    <p:sldId id="286" r:id="rId39"/>
    <p:sldId id="284" r:id="rId40"/>
    <p:sldId id="337" r:id="rId41"/>
    <p:sldId id="318" r:id="rId42"/>
    <p:sldId id="333" r:id="rId43"/>
    <p:sldId id="282" r:id="rId44"/>
    <p:sldId id="341" r:id="rId45"/>
    <p:sldId id="342" r:id="rId46"/>
    <p:sldId id="345" r:id="rId47"/>
    <p:sldId id="346" r:id="rId48"/>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6" autoAdjust="0"/>
  </p:normalViewPr>
  <p:slideViewPr>
    <p:cSldViewPr>
      <p:cViewPr varScale="1">
        <p:scale>
          <a:sx n="105" d="100"/>
          <a:sy n="105" d="100"/>
        </p:scale>
        <p:origin x="36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5266347" y="0"/>
            <a:ext cx="4028440" cy="350520"/>
          </a:xfrm>
          <a:prstGeom prst="rect">
            <a:avLst/>
          </a:prstGeom>
        </p:spPr>
        <p:txBody>
          <a:bodyPr vert="horz" lIns="93166" tIns="46583" rIns="93166" bIns="46583" rtlCol="0"/>
          <a:lstStyle>
            <a:lvl1pPr algn="r">
              <a:defRPr sz="1200"/>
            </a:lvl1pPr>
          </a:lstStyle>
          <a:p>
            <a:fld id="{0A0B32D8-6FC2-4D9F-8CCC-DB97FCE73F99}" type="datetimeFigureOut">
              <a:rPr lang="en-US" smtClean="0"/>
              <a:t>3/1/2023</a:t>
            </a:fld>
            <a:endParaRPr lang="en-US" dirty="0"/>
          </a:p>
        </p:txBody>
      </p:sp>
      <p:sp>
        <p:nvSpPr>
          <p:cNvPr id="4" name="Slide Image Placeholder 3"/>
          <p:cNvSpPr>
            <a:spLocks noGrp="1" noRot="1" noChangeAspect="1"/>
          </p:cNvSpPr>
          <p:nvPr>
            <p:ph type="sldImg" idx="2"/>
          </p:nvPr>
        </p:nvSpPr>
        <p:spPr>
          <a:xfrm>
            <a:off x="2311400" y="525463"/>
            <a:ext cx="4675188" cy="2628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257"/>
            <a:ext cx="4028440" cy="3505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7"/>
            <a:ext cx="4028440" cy="350520"/>
          </a:xfrm>
          <a:prstGeom prst="rect">
            <a:avLst/>
          </a:prstGeom>
        </p:spPr>
        <p:txBody>
          <a:bodyPr vert="horz" lIns="93166" tIns="46583" rIns="93166" bIns="46583" rtlCol="0" anchor="b"/>
          <a:lstStyle>
            <a:lvl1pPr algn="r">
              <a:defRPr sz="1200"/>
            </a:lvl1pPr>
          </a:lstStyle>
          <a:p>
            <a:fld id="{C5FE7810-566C-42BF-AF92-0ABAAE61C8CD}" type="slidenum">
              <a:rPr lang="en-US" smtClean="0"/>
              <a:t>‹#›</a:t>
            </a:fld>
            <a:endParaRPr lang="en-US" dirty="0"/>
          </a:p>
        </p:txBody>
      </p:sp>
    </p:spTree>
    <p:extLst>
      <p:ext uri="{BB962C8B-B14F-4D97-AF65-F5344CB8AC3E}">
        <p14:creationId xmlns:p14="http://schemas.microsoft.com/office/powerpoint/2010/main" val="370288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MWC Annual Grave Sales and Interments 1968-2018 (20190221) in the Reports and Findings folder</a:t>
            </a:r>
          </a:p>
        </p:txBody>
      </p:sp>
      <p:sp>
        <p:nvSpPr>
          <p:cNvPr id="4" name="Slide Number Placeholder 3"/>
          <p:cNvSpPr>
            <a:spLocks noGrp="1"/>
          </p:cNvSpPr>
          <p:nvPr>
            <p:ph type="sldNum" sz="quarter" idx="10"/>
          </p:nvPr>
        </p:nvSpPr>
        <p:spPr/>
        <p:txBody>
          <a:bodyPr/>
          <a:lstStyle/>
          <a:p>
            <a:fld id="{C5FE7810-566C-42BF-AF92-0ABAAE61C8CD}" type="slidenum">
              <a:rPr lang="en-US" smtClean="0"/>
              <a:t>12</a:t>
            </a:fld>
            <a:endParaRPr lang="en-US" dirty="0"/>
          </a:p>
        </p:txBody>
      </p:sp>
    </p:spTree>
    <p:extLst>
      <p:ext uri="{BB962C8B-B14F-4D97-AF65-F5344CB8AC3E}">
        <p14:creationId xmlns:p14="http://schemas.microsoft.com/office/powerpoint/2010/main" val="308303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t>See MWC Annual Grave Sales and Interments 1968-2018 (20190221) in the Reports and Findings folder</a:t>
            </a:r>
          </a:p>
          <a:p>
            <a:endParaRPr lang="en-US" dirty="0"/>
          </a:p>
        </p:txBody>
      </p:sp>
      <p:sp>
        <p:nvSpPr>
          <p:cNvPr id="4" name="Slide Number Placeholder 3"/>
          <p:cNvSpPr>
            <a:spLocks noGrp="1"/>
          </p:cNvSpPr>
          <p:nvPr>
            <p:ph type="sldNum" sz="quarter" idx="10"/>
          </p:nvPr>
        </p:nvSpPr>
        <p:spPr/>
        <p:txBody>
          <a:bodyPr/>
          <a:lstStyle/>
          <a:p>
            <a:fld id="{C5FE7810-566C-42BF-AF92-0ABAAE61C8CD}" type="slidenum">
              <a:rPr lang="en-US" smtClean="0"/>
              <a:t>13</a:t>
            </a:fld>
            <a:endParaRPr lang="en-US" dirty="0"/>
          </a:p>
        </p:txBody>
      </p:sp>
    </p:spTree>
    <p:extLst>
      <p:ext uri="{BB962C8B-B14F-4D97-AF65-F5344CB8AC3E}">
        <p14:creationId xmlns:p14="http://schemas.microsoft.com/office/powerpoint/2010/main" val="135266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t>See MWC Annual Grave Sales and Interments 1968-2019 (20200302) in the Reports and Findings folder</a:t>
            </a:r>
          </a:p>
          <a:p>
            <a:endParaRPr lang="en-US" dirty="0"/>
          </a:p>
        </p:txBody>
      </p:sp>
      <p:sp>
        <p:nvSpPr>
          <p:cNvPr id="4" name="Slide Number Placeholder 3"/>
          <p:cNvSpPr>
            <a:spLocks noGrp="1"/>
          </p:cNvSpPr>
          <p:nvPr>
            <p:ph type="sldNum" sz="quarter" idx="10"/>
          </p:nvPr>
        </p:nvSpPr>
        <p:spPr/>
        <p:txBody>
          <a:bodyPr/>
          <a:lstStyle/>
          <a:p>
            <a:fld id="{C5FE7810-566C-42BF-AF92-0ABAAE61C8CD}" type="slidenum">
              <a:rPr lang="en-US" smtClean="0"/>
              <a:t>14</a:t>
            </a:fld>
            <a:endParaRPr lang="en-US" dirty="0"/>
          </a:p>
        </p:txBody>
      </p:sp>
    </p:spTree>
    <p:extLst>
      <p:ext uri="{BB962C8B-B14F-4D97-AF65-F5344CB8AC3E}">
        <p14:creationId xmlns:p14="http://schemas.microsoft.com/office/powerpoint/2010/main" val="103662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E7810-566C-42BF-AF92-0ABAAE61C8CD}" type="slidenum">
              <a:rPr lang="en-US" smtClean="0"/>
              <a:t>17</a:t>
            </a:fld>
            <a:endParaRPr lang="en-US" dirty="0"/>
          </a:p>
        </p:txBody>
      </p:sp>
    </p:spTree>
    <p:extLst>
      <p:ext uri="{BB962C8B-B14F-4D97-AF65-F5344CB8AC3E}">
        <p14:creationId xmlns:p14="http://schemas.microsoft.com/office/powerpoint/2010/main" val="95564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E7810-566C-42BF-AF92-0ABAAE61C8CD}" type="slidenum">
              <a:rPr lang="en-US" smtClean="0"/>
              <a:t>44</a:t>
            </a:fld>
            <a:endParaRPr lang="en-US" dirty="0"/>
          </a:p>
        </p:txBody>
      </p:sp>
    </p:spTree>
    <p:extLst>
      <p:ext uri="{BB962C8B-B14F-4D97-AF65-F5344CB8AC3E}">
        <p14:creationId xmlns:p14="http://schemas.microsoft.com/office/powerpoint/2010/main" val="81200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99294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60215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34712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64819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423576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382001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785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36400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44746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81483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76054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48D2E9-12D3-4DE3-9408-C1F4E76214CD}" type="datetimeFigureOut">
              <a:rPr lang="en-US" smtClean="0"/>
              <a:t>3/1/2023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5F1685-E1FA-4569-943B-8B08CED9DE06}" type="slidenum">
              <a:rPr lang="en-US" smtClean="0"/>
              <a:t>‹#›</a:t>
            </a:fld>
            <a:endParaRPr lang="en-US" dirty="0"/>
          </a:p>
        </p:txBody>
      </p:sp>
    </p:spTree>
    <p:extLst>
      <p:ext uri="{BB962C8B-B14F-4D97-AF65-F5344CB8AC3E}">
        <p14:creationId xmlns:p14="http://schemas.microsoft.com/office/powerpoint/2010/main" val="48961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openclipart.org/detail/70417/home-clipart-by-netalloy" TargetMode="External"/><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4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33517"/>
            <a:ext cx="4191000" cy="1015663"/>
          </a:xfrm>
          <a:prstGeom prst="rect">
            <a:avLst/>
          </a:prstGeom>
          <a:noFill/>
        </p:spPr>
        <p:txBody>
          <a:bodyPr wrap="square" rtlCol="0">
            <a:spAutoFit/>
          </a:bodyPr>
          <a:lstStyle/>
          <a:p>
            <a:pPr algn="ctr"/>
            <a:r>
              <a:rPr lang="en-US" sz="2000" b="1" dirty="0"/>
              <a:t>Welcome to the </a:t>
            </a:r>
          </a:p>
          <a:p>
            <a:pPr algn="ctr"/>
            <a:r>
              <a:rPr lang="en-US" sz="2000" b="1" dirty="0"/>
              <a:t>126</a:t>
            </a:r>
            <a:r>
              <a:rPr lang="en-US" sz="2000" b="1" baseline="30000" dirty="0"/>
              <a:t>th</a:t>
            </a:r>
            <a:r>
              <a:rPr lang="en-US" sz="2000" b="1" dirty="0"/>
              <a:t> Annual Meeting of the</a:t>
            </a:r>
          </a:p>
          <a:p>
            <a:pPr algn="ctr"/>
            <a:r>
              <a:rPr lang="en-US" sz="2000" b="1" dirty="0"/>
              <a:t>Maplewood Cemetery Association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791" y="1352549"/>
            <a:ext cx="2110497" cy="3387113"/>
          </a:xfrm>
          <a:prstGeom prst="rect">
            <a:avLst/>
          </a:prstGeom>
        </p:spPr>
      </p:pic>
      <p:pic>
        <p:nvPicPr>
          <p:cNvPr id="6" name="Picture 5">
            <a:extLst>
              <a:ext uri="{FF2B5EF4-FFF2-40B4-BE49-F238E27FC236}">
                <a16:creationId xmlns:a16="http://schemas.microsoft.com/office/drawing/2014/main" id="{C71437BC-C781-473E-AF2B-62E6B1857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21544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 calcmode="lin" valueType="num">
                                      <p:cBhvr>
                                        <p:cTn id="15" dur="3000" fill="hold"/>
                                        <p:tgtEl>
                                          <p:spTgt spid="3"/>
                                        </p:tgtEl>
                                        <p:attrNameLst>
                                          <p:attrName>style.rotation</p:attrName>
                                        </p:attrNameLst>
                                      </p:cBhvr>
                                      <p:tavLst>
                                        <p:tav tm="0">
                                          <p:val>
                                            <p:fltVal val="90"/>
                                          </p:val>
                                        </p:tav>
                                        <p:tav tm="100000">
                                          <p:val>
                                            <p:fltVal val="0"/>
                                          </p:val>
                                        </p:tav>
                                      </p:tavLst>
                                    </p:anim>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3904"/>
            <a:ext cx="6858000" cy="461665"/>
          </a:xfrm>
          <a:prstGeom prst="rect">
            <a:avLst/>
          </a:prstGeom>
          <a:noFill/>
        </p:spPr>
        <p:txBody>
          <a:bodyPr wrap="square" rtlCol="0">
            <a:spAutoFit/>
          </a:bodyPr>
          <a:lstStyle/>
          <a:p>
            <a:r>
              <a:rPr lang="en-US" sz="2400" dirty="0">
                <a:latin typeface="Old English Text MT" panose="03040902040508030806" pitchFamily="66" charset="0"/>
              </a:rPr>
              <a:t>Maplewood Cemetery Association</a:t>
            </a:r>
            <a:r>
              <a:rPr lang="en-US" dirty="0"/>
              <a:t> – </a:t>
            </a:r>
            <a:r>
              <a:rPr lang="en-US" b="1" dirty="0"/>
              <a:t>2023 Annual Meeting</a:t>
            </a:r>
          </a:p>
        </p:txBody>
      </p:sp>
      <p:pic>
        <p:nvPicPr>
          <p:cNvPr id="5" name="Picture 4" descr="Table&#10;&#10;Description automatically generated">
            <a:extLst>
              <a:ext uri="{FF2B5EF4-FFF2-40B4-BE49-F238E27FC236}">
                <a16:creationId xmlns:a16="http://schemas.microsoft.com/office/drawing/2014/main" id="{5773A624-184A-3725-59E7-0A22408B0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22443"/>
            <a:ext cx="7806337" cy="4426185"/>
          </a:xfrm>
          <a:prstGeom prst="rect">
            <a:avLst/>
          </a:prstGeom>
        </p:spPr>
      </p:pic>
    </p:spTree>
    <p:extLst>
      <p:ext uri="{BB962C8B-B14F-4D97-AF65-F5344CB8AC3E}">
        <p14:creationId xmlns:p14="http://schemas.microsoft.com/office/powerpoint/2010/main" val="28628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0"/>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2023 Annual Meeting</a:t>
            </a:r>
          </a:p>
          <a:p>
            <a:pPr algn="ctr"/>
            <a:r>
              <a:rPr lang="en-US" sz="1200" b="1" dirty="0"/>
              <a:t>Business Report - Reviewing 2022 – Major Expense Categories</a:t>
            </a:r>
          </a:p>
        </p:txBody>
      </p:sp>
      <p:pic>
        <p:nvPicPr>
          <p:cNvPr id="4" name="Picture 3" descr="Chart, pie chart&#10;&#10;Description automatically generated">
            <a:extLst>
              <a:ext uri="{FF2B5EF4-FFF2-40B4-BE49-F238E27FC236}">
                <a16:creationId xmlns:a16="http://schemas.microsoft.com/office/drawing/2014/main" id="{1A074A3D-C270-4B30-3214-9D103AEEA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681" y="599441"/>
            <a:ext cx="7402929" cy="4486909"/>
          </a:xfrm>
          <a:prstGeom prst="rect">
            <a:avLst/>
          </a:prstGeom>
        </p:spPr>
      </p:pic>
    </p:spTree>
    <p:extLst>
      <p:ext uri="{BB962C8B-B14F-4D97-AF65-F5344CB8AC3E}">
        <p14:creationId xmlns:p14="http://schemas.microsoft.com/office/powerpoint/2010/main" val="127718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2023 Annual Meeting</a:t>
            </a:r>
          </a:p>
        </p:txBody>
      </p:sp>
      <p:pic>
        <p:nvPicPr>
          <p:cNvPr id="7" name="Picture 6" descr="Chart, bar chart&#10;&#10;Description automatically generated">
            <a:extLst>
              <a:ext uri="{FF2B5EF4-FFF2-40B4-BE49-F238E27FC236}">
                <a16:creationId xmlns:a16="http://schemas.microsoft.com/office/drawing/2014/main" id="{243AADF7-5663-3429-1348-1D4DBFED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68" y="653939"/>
            <a:ext cx="7983064" cy="4391638"/>
          </a:xfrm>
          <a:prstGeom prst="rect">
            <a:avLst/>
          </a:prstGeom>
        </p:spPr>
      </p:pic>
    </p:spTree>
    <p:extLst>
      <p:ext uri="{BB962C8B-B14F-4D97-AF65-F5344CB8AC3E}">
        <p14:creationId xmlns:p14="http://schemas.microsoft.com/office/powerpoint/2010/main" val="212858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2023 Annual Meeting</a:t>
            </a:r>
          </a:p>
        </p:txBody>
      </p:sp>
      <p:pic>
        <p:nvPicPr>
          <p:cNvPr id="4" name="Picture 3" descr="Chart, bar chart, histogram&#10;&#10;Description automatically generated">
            <a:extLst>
              <a:ext uri="{FF2B5EF4-FFF2-40B4-BE49-F238E27FC236}">
                <a16:creationId xmlns:a16="http://schemas.microsoft.com/office/drawing/2014/main" id="{04B231EA-FA17-6833-8EDD-AEBA8D72A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42" y="671214"/>
            <a:ext cx="7821116" cy="4315427"/>
          </a:xfrm>
          <a:prstGeom prst="rect">
            <a:avLst/>
          </a:prstGeom>
        </p:spPr>
      </p:pic>
    </p:spTree>
    <p:extLst>
      <p:ext uri="{BB962C8B-B14F-4D97-AF65-F5344CB8AC3E}">
        <p14:creationId xmlns:p14="http://schemas.microsoft.com/office/powerpoint/2010/main" val="192226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2023 Annual Meeting</a:t>
            </a:r>
          </a:p>
        </p:txBody>
      </p:sp>
      <p:pic>
        <p:nvPicPr>
          <p:cNvPr id="5" name="Picture 4" descr="Chart, bar chart&#10;&#10;Description automatically generated">
            <a:extLst>
              <a:ext uri="{FF2B5EF4-FFF2-40B4-BE49-F238E27FC236}">
                <a16:creationId xmlns:a16="http://schemas.microsoft.com/office/drawing/2014/main" id="{B131CBDB-EEBC-4B75-A10C-430AD8A2F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585" y="742950"/>
            <a:ext cx="6763694" cy="4258269"/>
          </a:xfrm>
          <a:prstGeom prst="rect">
            <a:avLst/>
          </a:prstGeom>
        </p:spPr>
      </p:pic>
      <p:cxnSp>
        <p:nvCxnSpPr>
          <p:cNvPr id="7" name="Straight Connector 6">
            <a:extLst>
              <a:ext uri="{FF2B5EF4-FFF2-40B4-BE49-F238E27FC236}">
                <a16:creationId xmlns:a16="http://schemas.microsoft.com/office/drawing/2014/main" id="{CCDE87A2-9953-4817-8EAC-36F73F044D97}"/>
              </a:ext>
            </a:extLst>
          </p:cNvPr>
          <p:cNvCxnSpPr/>
          <p:nvPr/>
        </p:nvCxnSpPr>
        <p:spPr>
          <a:xfrm>
            <a:off x="5562600" y="4781550"/>
            <a:ext cx="381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467AA00-CF85-4932-8B30-7CEA224DC1BF}"/>
              </a:ext>
            </a:extLst>
          </p:cNvPr>
          <p:cNvSpPr txBox="1"/>
          <p:nvPr/>
        </p:nvSpPr>
        <p:spPr>
          <a:xfrm>
            <a:off x="6019800" y="4629150"/>
            <a:ext cx="1828800" cy="246221"/>
          </a:xfrm>
          <a:prstGeom prst="rect">
            <a:avLst/>
          </a:prstGeom>
          <a:noFill/>
        </p:spPr>
        <p:txBody>
          <a:bodyPr wrap="square" rtlCol="0">
            <a:spAutoFit/>
          </a:bodyPr>
          <a:lstStyle/>
          <a:p>
            <a:r>
              <a:rPr lang="en-US" sz="1000" b="1" dirty="0"/>
              <a:t>National Cremation Averages</a:t>
            </a:r>
          </a:p>
        </p:txBody>
      </p:sp>
    </p:spTree>
    <p:extLst>
      <p:ext uri="{BB962C8B-B14F-4D97-AF65-F5344CB8AC3E}">
        <p14:creationId xmlns:p14="http://schemas.microsoft.com/office/powerpoint/2010/main" val="224840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126</a:t>
            </a:r>
            <a:r>
              <a:rPr lang="en-US" sz="2000" b="1" baseline="30000" dirty="0"/>
              <a:t>th</a:t>
            </a:r>
            <a:r>
              <a:rPr lang="en-US" sz="2000" b="1" dirty="0"/>
              <a:t>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600986"/>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dirty="0">
                <a:solidFill>
                  <a:schemeClr val="bg1">
                    <a:lumMod val="50000"/>
                  </a:schemeClr>
                </a:solidFill>
              </a:rPr>
              <a:t>Introduction – About Us and NY Cemetery Law</a:t>
            </a:r>
            <a:endParaRPr lang="en-US" sz="1600" b="1" dirty="0">
              <a:solidFill>
                <a:schemeClr val="bg1">
                  <a:lumMod val="50000"/>
                </a:schemeClr>
              </a:solidFill>
            </a:endParaRPr>
          </a:p>
          <a:p>
            <a:pPr marL="285750" indent="-285750">
              <a:buFont typeface="Arial" panose="020B0604020202020204" pitchFamily="34" charset="0"/>
              <a:buChar char="•"/>
            </a:pPr>
            <a:r>
              <a:rPr lang="en-US" sz="1600" dirty="0">
                <a:solidFill>
                  <a:schemeClr val="bg1">
                    <a:lumMod val="50000"/>
                  </a:schemeClr>
                </a:solidFill>
              </a:rPr>
              <a:t>Secretary – Read minutes from 2022 Annual Meeting</a:t>
            </a:r>
          </a:p>
          <a:p>
            <a:pPr marL="285750" indent="-285750">
              <a:buFont typeface="Arial" panose="020B0604020202020204" pitchFamily="34" charset="0"/>
              <a:buChar char="•"/>
            </a:pPr>
            <a:r>
              <a:rPr lang="en-US" sz="1600" dirty="0">
                <a:solidFill>
                  <a:schemeClr val="bg1">
                    <a:lumMod val="50000"/>
                  </a:schemeClr>
                </a:solidFill>
              </a:rPr>
              <a:t>Treasurer – Business report for FY2022</a:t>
            </a:r>
          </a:p>
          <a:p>
            <a:pPr marL="285750" indent="-285750">
              <a:buFont typeface="Arial" panose="020B0604020202020204" pitchFamily="34" charset="0"/>
              <a:buChar char="•"/>
            </a:pPr>
            <a:r>
              <a:rPr lang="en-US" sz="1600" b="1" dirty="0">
                <a:solidFill>
                  <a:srgbClr val="0000FF"/>
                </a:solidFill>
              </a:rPr>
              <a:t>Finance</a:t>
            </a:r>
            <a:r>
              <a:rPr lang="en-US" sz="1600" dirty="0"/>
              <a:t> – Investment report for FY2022</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Donations</a:t>
            </a:r>
            <a:r>
              <a:rPr lang="en-US" sz="1600" dirty="0"/>
              <a:t> –Program review</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sp>
        <p:nvSpPr>
          <p:cNvPr id="7" name="Right Arrow 6"/>
          <p:cNvSpPr/>
          <p:nvPr/>
        </p:nvSpPr>
        <p:spPr>
          <a:xfrm>
            <a:off x="160601" y="2296495"/>
            <a:ext cx="383407" cy="1676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45686D3-06AD-42EA-867A-C51E7747D8B6}"/>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1, 2023</a:t>
            </a:r>
          </a:p>
        </p:txBody>
      </p:sp>
      <p:pic>
        <p:nvPicPr>
          <p:cNvPr id="9" name="Picture 8">
            <a:extLst>
              <a:ext uri="{FF2B5EF4-FFF2-40B4-BE49-F238E27FC236}">
                <a16:creationId xmlns:a16="http://schemas.microsoft.com/office/drawing/2014/main" id="{CAEFA2C6-8297-4D9E-BAF0-086161970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41" y="171895"/>
            <a:ext cx="890513" cy="875855"/>
          </a:xfrm>
          <a:prstGeom prst="rect">
            <a:avLst/>
          </a:prstGeom>
        </p:spPr>
      </p:pic>
    </p:spTree>
    <p:extLst>
      <p:ext uri="{BB962C8B-B14F-4D97-AF65-F5344CB8AC3E}">
        <p14:creationId xmlns:p14="http://schemas.microsoft.com/office/powerpoint/2010/main" val="118585070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2023 Annual Meeting</a:t>
            </a:r>
          </a:p>
          <a:p>
            <a:pPr algn="ctr"/>
            <a:r>
              <a:rPr lang="en-US" sz="1200" b="1" dirty="0"/>
              <a:t>Finance Report - Reviewing 2022 –  Investment Year Performance</a:t>
            </a:r>
          </a:p>
        </p:txBody>
      </p:sp>
      <p:pic>
        <p:nvPicPr>
          <p:cNvPr id="3" name="Picture 2" descr="Chart, line chart&#10;&#10;Description automatically generated">
            <a:extLst>
              <a:ext uri="{FF2B5EF4-FFF2-40B4-BE49-F238E27FC236}">
                <a16:creationId xmlns:a16="http://schemas.microsoft.com/office/drawing/2014/main" id="{EDEB181A-F114-72D9-A905-E85D90CB5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71550"/>
            <a:ext cx="8534400" cy="3478202"/>
          </a:xfrm>
          <a:prstGeom prst="rect">
            <a:avLst/>
          </a:prstGeom>
        </p:spPr>
      </p:pic>
    </p:spTree>
    <p:extLst>
      <p:ext uri="{BB962C8B-B14F-4D97-AF65-F5344CB8AC3E}">
        <p14:creationId xmlns:p14="http://schemas.microsoft.com/office/powerpoint/2010/main" val="387002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80F0C-99CE-49FF-9BE2-82B6F0959164}"/>
              </a:ext>
            </a:extLst>
          </p:cNvPr>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2023 Annual Meeting</a:t>
            </a:r>
          </a:p>
          <a:p>
            <a:pPr algn="ctr"/>
            <a:r>
              <a:rPr lang="en-US" sz="1200" b="1" dirty="0"/>
              <a:t>Finance Report - Reviewing 2022 – Investment Year Performance</a:t>
            </a:r>
          </a:p>
        </p:txBody>
      </p:sp>
      <p:pic>
        <p:nvPicPr>
          <p:cNvPr id="4" name="Picture 3" descr="Table&#10;&#10;Description automatically generated">
            <a:extLst>
              <a:ext uri="{FF2B5EF4-FFF2-40B4-BE49-F238E27FC236}">
                <a16:creationId xmlns:a16="http://schemas.microsoft.com/office/drawing/2014/main" id="{603CA8B8-6E2C-31D5-CDFC-0486CB34B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92" y="855880"/>
            <a:ext cx="8602815" cy="4235837"/>
          </a:xfrm>
          <a:prstGeom prst="rect">
            <a:avLst/>
          </a:prstGeom>
        </p:spPr>
      </p:pic>
    </p:spTree>
    <p:extLst>
      <p:ext uri="{BB962C8B-B14F-4D97-AF65-F5344CB8AC3E}">
        <p14:creationId xmlns:p14="http://schemas.microsoft.com/office/powerpoint/2010/main" val="148201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838200" y="285750"/>
            <a:ext cx="3352800" cy="2677656"/>
          </a:xfrm>
          <a:prstGeom prst="rect">
            <a:avLst/>
          </a:prstGeom>
          <a:noFill/>
        </p:spPr>
        <p:txBody>
          <a:bodyPr wrap="square" rtlCol="0">
            <a:spAutoFit/>
          </a:bodyPr>
          <a:lstStyle/>
          <a:p>
            <a:r>
              <a:rPr lang="en-US" sz="2400" b="1" dirty="0">
                <a:solidFill>
                  <a:schemeClr val="tx2"/>
                </a:solidFill>
              </a:rPr>
              <a:t>Reports:</a:t>
            </a:r>
          </a:p>
          <a:p>
            <a:pPr marL="342900" indent="-342900">
              <a:buFont typeface="Arial" panose="020B0604020202020204" pitchFamily="34" charset="0"/>
              <a:buChar char="•"/>
            </a:pPr>
            <a:r>
              <a:rPr lang="en-US" sz="2400" dirty="0"/>
              <a:t>Superintendent</a:t>
            </a:r>
          </a:p>
          <a:p>
            <a:pPr marL="342900" indent="-342900">
              <a:buFont typeface="Arial" panose="020B0604020202020204" pitchFamily="34" charset="0"/>
              <a:buChar char="•"/>
            </a:pPr>
            <a:r>
              <a:rPr lang="en-US" sz="2400" dirty="0"/>
              <a:t>Sunshine</a:t>
            </a:r>
          </a:p>
          <a:p>
            <a:pPr marL="342900" indent="-342900">
              <a:buFont typeface="Arial" panose="020B0604020202020204" pitchFamily="34" charset="0"/>
              <a:buChar char="•"/>
            </a:pPr>
            <a:r>
              <a:rPr lang="en-US" sz="2400" dirty="0"/>
              <a:t>Grounds</a:t>
            </a:r>
          </a:p>
          <a:p>
            <a:pPr marL="342900" indent="-342900">
              <a:buFont typeface="Arial" panose="020B0604020202020204" pitchFamily="34" charset="0"/>
              <a:buChar char="•"/>
            </a:pPr>
            <a:r>
              <a:rPr lang="en-US" sz="2400" dirty="0"/>
              <a:t>Nominating</a:t>
            </a:r>
          </a:p>
          <a:p>
            <a:pPr marL="342900" indent="-342900">
              <a:buFont typeface="Arial" panose="020B0604020202020204" pitchFamily="34" charset="0"/>
              <a:buChar char="•"/>
            </a:pPr>
            <a:r>
              <a:rPr lang="en-US" sz="2400" dirty="0"/>
              <a:t>Web and Data Base</a:t>
            </a:r>
          </a:p>
          <a:p>
            <a:pPr marL="342900" indent="-342900">
              <a:buFont typeface="Arial" panose="020B0604020202020204" pitchFamily="34" charset="0"/>
              <a:buChar char="•"/>
            </a:pPr>
            <a:r>
              <a:rPr lang="en-US" sz="2400" dirty="0"/>
              <a:t>Donations</a:t>
            </a:r>
          </a:p>
        </p:txBody>
      </p:sp>
      <p:pic>
        <p:nvPicPr>
          <p:cNvPr id="6" name="Picture 5">
            <a:extLst>
              <a:ext uri="{FF2B5EF4-FFF2-40B4-BE49-F238E27FC236}">
                <a16:creationId xmlns:a16="http://schemas.microsoft.com/office/drawing/2014/main" id="{653CD514-B1DA-4778-95B3-7DFD8F52C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105150"/>
            <a:ext cx="1481328" cy="1456944"/>
          </a:xfrm>
          <a:prstGeom prst="rect">
            <a:avLst/>
          </a:prstGeom>
        </p:spPr>
      </p:pic>
    </p:spTree>
    <p:extLst>
      <p:ext uri="{BB962C8B-B14F-4D97-AF65-F5344CB8AC3E}">
        <p14:creationId xmlns:p14="http://schemas.microsoft.com/office/powerpoint/2010/main" val="401805903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2023 Annual Meeting – Nominating: Officers &amp; Directors</a:t>
            </a:r>
          </a:p>
        </p:txBody>
      </p:sp>
      <p:sp>
        <p:nvSpPr>
          <p:cNvPr id="3" name="TextBox 2"/>
          <p:cNvSpPr txBox="1"/>
          <p:nvPr/>
        </p:nvSpPr>
        <p:spPr>
          <a:xfrm>
            <a:off x="319429" y="948213"/>
            <a:ext cx="2516010" cy="2246769"/>
          </a:xfrm>
          <a:prstGeom prst="rect">
            <a:avLst/>
          </a:prstGeom>
          <a:noFill/>
        </p:spPr>
        <p:txBody>
          <a:bodyPr wrap="none" rtlCol="0">
            <a:spAutoFit/>
          </a:bodyPr>
          <a:lstStyle/>
          <a:p>
            <a:r>
              <a:rPr lang="en-US" sz="2000" b="1" dirty="0">
                <a:solidFill>
                  <a:srgbClr val="0000FF"/>
                </a:solidFill>
              </a:rPr>
              <a:t>Officers: </a:t>
            </a:r>
            <a:r>
              <a:rPr lang="en-US" sz="2000" dirty="0">
                <a:solidFill>
                  <a:srgbClr val="0000FF"/>
                </a:solidFill>
              </a:rPr>
              <a:t>(1 Year Term)</a:t>
            </a:r>
          </a:p>
          <a:p>
            <a:r>
              <a:rPr lang="en-US" sz="2000" dirty="0"/>
              <a:t>President</a:t>
            </a:r>
          </a:p>
          <a:p>
            <a:r>
              <a:rPr lang="en-US" sz="2000" dirty="0"/>
              <a:t>1</a:t>
            </a:r>
            <a:r>
              <a:rPr lang="en-US" sz="2000" baseline="30000" dirty="0"/>
              <a:t>st</a:t>
            </a:r>
            <a:r>
              <a:rPr lang="en-US" sz="2000" dirty="0"/>
              <a:t> Vice President</a:t>
            </a:r>
          </a:p>
          <a:p>
            <a:r>
              <a:rPr lang="en-US" sz="2000" dirty="0"/>
              <a:t>2</a:t>
            </a:r>
            <a:r>
              <a:rPr lang="en-US" sz="2000" baseline="30000" dirty="0"/>
              <a:t>nd</a:t>
            </a:r>
            <a:r>
              <a:rPr lang="en-US" sz="2000" dirty="0"/>
              <a:t> Vice President</a:t>
            </a:r>
          </a:p>
          <a:p>
            <a:r>
              <a:rPr lang="en-US" sz="2000" dirty="0"/>
              <a:t>Superintendent</a:t>
            </a:r>
          </a:p>
          <a:p>
            <a:r>
              <a:rPr lang="en-US" sz="2000" dirty="0"/>
              <a:t>Secretary</a:t>
            </a:r>
          </a:p>
          <a:p>
            <a:r>
              <a:rPr lang="en-US" sz="2000" dirty="0"/>
              <a:t>Treasurer</a:t>
            </a:r>
          </a:p>
        </p:txBody>
      </p:sp>
      <p:sp>
        <p:nvSpPr>
          <p:cNvPr id="4" name="TextBox 3"/>
          <p:cNvSpPr txBox="1"/>
          <p:nvPr/>
        </p:nvSpPr>
        <p:spPr>
          <a:xfrm>
            <a:off x="2835439" y="964332"/>
            <a:ext cx="2895600" cy="2554545"/>
          </a:xfrm>
          <a:prstGeom prst="rect">
            <a:avLst/>
          </a:prstGeom>
          <a:noFill/>
        </p:spPr>
        <p:txBody>
          <a:bodyPr wrap="square" rtlCol="0">
            <a:spAutoFit/>
          </a:bodyPr>
          <a:lstStyle/>
          <a:p>
            <a:r>
              <a:rPr lang="en-US" sz="2000" b="1" dirty="0">
                <a:solidFill>
                  <a:srgbClr val="0000FF"/>
                </a:solidFill>
              </a:rPr>
              <a:t>Directors: </a:t>
            </a:r>
            <a:r>
              <a:rPr lang="en-US" sz="2000" dirty="0">
                <a:solidFill>
                  <a:srgbClr val="0000FF"/>
                </a:solidFill>
              </a:rPr>
              <a:t>(3 Year Term)</a:t>
            </a:r>
          </a:p>
          <a:p>
            <a:pPr marL="285750" indent="-285750">
              <a:buFont typeface="Arial" panose="020B0604020202020204" pitchFamily="34" charset="0"/>
              <a:buChar char="•"/>
            </a:pPr>
            <a:r>
              <a:rPr lang="en-US" sz="2000" dirty="0"/>
              <a:t>Gary Stockmaster</a:t>
            </a:r>
          </a:p>
          <a:p>
            <a:pPr marL="285750" indent="-285750">
              <a:buFont typeface="Arial" panose="020B0604020202020204" pitchFamily="34" charset="0"/>
              <a:buChar char="•"/>
            </a:pPr>
            <a:r>
              <a:rPr lang="en-US" sz="2000" dirty="0"/>
              <a:t>Carol Feasel</a:t>
            </a:r>
          </a:p>
          <a:p>
            <a:pPr marL="285750" indent="-285750">
              <a:buFont typeface="Arial" panose="020B0604020202020204" pitchFamily="34" charset="0"/>
              <a:buChar char="•"/>
            </a:pPr>
            <a:r>
              <a:rPr lang="en-US" sz="2000" dirty="0"/>
              <a:t>Margaret Hayes</a:t>
            </a:r>
          </a:p>
          <a:p>
            <a:pPr marL="285750" indent="-285750">
              <a:buFont typeface="Arial" panose="020B0604020202020204" pitchFamily="34" charset="0"/>
              <a:buChar char="•"/>
            </a:pPr>
            <a:r>
              <a:rPr lang="en-US" sz="2000" i="1" dirty="0"/>
              <a:t>Scott Nevol</a:t>
            </a:r>
          </a:p>
          <a:p>
            <a:pPr marL="285750" indent="-285750">
              <a:buFont typeface="Arial" panose="020B0604020202020204" pitchFamily="34" charset="0"/>
              <a:buChar char="•"/>
            </a:pPr>
            <a:r>
              <a:rPr lang="en-US" sz="2000" dirty="0"/>
              <a:t> </a:t>
            </a:r>
          </a:p>
          <a:p>
            <a:r>
              <a:rPr lang="en-US" sz="2000" i="1" dirty="0"/>
              <a:t>1 – Open Position</a:t>
            </a:r>
          </a:p>
          <a:p>
            <a:endParaRPr lang="en-US" sz="2000" dirty="0"/>
          </a:p>
        </p:txBody>
      </p:sp>
      <p:pic>
        <p:nvPicPr>
          <p:cNvPr id="6" name="Picture 5" descr="Table&#10;&#10;Description automatically generated">
            <a:extLst>
              <a:ext uri="{FF2B5EF4-FFF2-40B4-BE49-F238E27FC236}">
                <a16:creationId xmlns:a16="http://schemas.microsoft.com/office/drawing/2014/main" id="{4D281A23-BD48-488F-A800-5E07AE3BD3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984848"/>
            <a:ext cx="2225832" cy="2862322"/>
          </a:xfrm>
          <a:prstGeom prst="rect">
            <a:avLst/>
          </a:prstGeom>
        </p:spPr>
      </p:pic>
      <p:pic>
        <p:nvPicPr>
          <p:cNvPr id="9" name="Picture 8" descr="Table&#10;&#10;Description automatically generated">
            <a:extLst>
              <a:ext uri="{FF2B5EF4-FFF2-40B4-BE49-F238E27FC236}">
                <a16:creationId xmlns:a16="http://schemas.microsoft.com/office/drawing/2014/main" id="{65D64CE1-4B65-4B59-8F1E-E173D5CBB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085" y="3915352"/>
            <a:ext cx="4940846" cy="1126119"/>
          </a:xfrm>
          <a:prstGeom prst="rect">
            <a:avLst/>
          </a:prstGeom>
        </p:spPr>
      </p:pic>
      <p:sp>
        <p:nvSpPr>
          <p:cNvPr id="10" name="TextBox 9">
            <a:extLst>
              <a:ext uri="{FF2B5EF4-FFF2-40B4-BE49-F238E27FC236}">
                <a16:creationId xmlns:a16="http://schemas.microsoft.com/office/drawing/2014/main" id="{879E4FAE-3D81-4B4F-A243-85D621218E00}"/>
              </a:ext>
            </a:extLst>
          </p:cNvPr>
          <p:cNvSpPr txBox="1"/>
          <p:nvPr/>
        </p:nvSpPr>
        <p:spPr>
          <a:xfrm>
            <a:off x="2454439" y="3522190"/>
            <a:ext cx="3276600" cy="369332"/>
          </a:xfrm>
          <a:prstGeom prst="rect">
            <a:avLst/>
          </a:prstGeom>
          <a:noFill/>
        </p:spPr>
        <p:txBody>
          <a:bodyPr wrap="square" rtlCol="0">
            <a:spAutoFit/>
          </a:bodyPr>
          <a:lstStyle/>
          <a:p>
            <a:r>
              <a:rPr lang="en-US" b="1" dirty="0">
                <a:solidFill>
                  <a:srgbClr val="0000FF"/>
                </a:solidFill>
              </a:rPr>
              <a:t>Leadership Rotation Schedule:</a:t>
            </a:r>
          </a:p>
        </p:txBody>
      </p:sp>
    </p:spTree>
    <p:extLst>
      <p:ext uri="{BB962C8B-B14F-4D97-AF65-F5344CB8AC3E}">
        <p14:creationId xmlns:p14="http://schemas.microsoft.com/office/powerpoint/2010/main" val="267138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Welcome to the </a:t>
            </a:r>
          </a:p>
          <a:p>
            <a:pPr algn="ctr"/>
            <a:r>
              <a:rPr lang="en-US" sz="2000" b="1" dirty="0"/>
              <a:t>126</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1676400" y="4733151"/>
            <a:ext cx="1752600" cy="276999"/>
          </a:xfrm>
          <a:prstGeom prst="rect">
            <a:avLst/>
          </a:prstGeom>
          <a:noFill/>
        </p:spPr>
        <p:txBody>
          <a:bodyPr wrap="square" rtlCol="0">
            <a:spAutoFit/>
          </a:bodyPr>
          <a:lstStyle/>
          <a:p>
            <a:pPr algn="ctr"/>
            <a:r>
              <a:rPr lang="en-US" sz="1200" b="1" dirty="0"/>
              <a:t>March 1, 2023</a:t>
            </a:r>
          </a:p>
        </p:txBody>
      </p:sp>
      <p:pic>
        <p:nvPicPr>
          <p:cNvPr id="6" name="Picture 5">
            <a:extLst>
              <a:ext uri="{FF2B5EF4-FFF2-40B4-BE49-F238E27FC236}">
                <a16:creationId xmlns:a16="http://schemas.microsoft.com/office/drawing/2014/main" id="{831C5446-B2EC-4529-851A-BDF9F30FC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367925136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371600" y="361950"/>
            <a:ext cx="2286000" cy="381000"/>
          </a:xfrm>
          <a:prstGeom prst="rect">
            <a:avLst/>
          </a:prstGeom>
          <a:noFill/>
        </p:spPr>
        <p:txBody>
          <a:bodyPr wrap="square" rtlCol="0">
            <a:spAutoFit/>
          </a:bodyPr>
          <a:lstStyle/>
          <a:p>
            <a:pPr algn="ctr"/>
            <a:r>
              <a:rPr lang="en-US" b="1" dirty="0"/>
              <a:t>Web Site &amp; Database</a:t>
            </a:r>
          </a:p>
        </p:txBody>
      </p:sp>
      <p:pic>
        <p:nvPicPr>
          <p:cNvPr id="6" name="Picture 5">
            <a:extLst>
              <a:ext uri="{FF2B5EF4-FFF2-40B4-BE49-F238E27FC236}">
                <a16:creationId xmlns:a16="http://schemas.microsoft.com/office/drawing/2014/main" id="{48FF1C40-1B98-47D7-AA50-B4804988E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95" y="819150"/>
            <a:ext cx="3546005" cy="3486150"/>
          </a:xfrm>
          <a:prstGeom prst="rect">
            <a:avLst/>
          </a:prstGeom>
        </p:spPr>
      </p:pic>
    </p:spTree>
    <p:extLst>
      <p:ext uri="{BB962C8B-B14F-4D97-AF65-F5344CB8AC3E}">
        <p14:creationId xmlns:p14="http://schemas.microsoft.com/office/powerpoint/2010/main" val="176194537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B7CA7DC-412F-42A7-AB11-F23F4BBB9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046" y="60081"/>
            <a:ext cx="1766708" cy="5083419"/>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1EB43EE7-CD52-4B0A-9632-BFBDDB71C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6" y="30040"/>
            <a:ext cx="6903154" cy="5083419"/>
          </a:xfrm>
          <a:prstGeom prst="rect">
            <a:avLst/>
          </a:prstGeom>
        </p:spPr>
      </p:pic>
    </p:spTree>
    <p:extLst>
      <p:ext uri="{BB962C8B-B14F-4D97-AF65-F5344CB8AC3E}">
        <p14:creationId xmlns:p14="http://schemas.microsoft.com/office/powerpoint/2010/main" val="235517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75D0AA18-055D-E88A-632F-3A2B77D59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23857"/>
            <a:ext cx="6772678" cy="4135133"/>
          </a:xfrm>
          <a:prstGeom prst="rect">
            <a:avLst/>
          </a:prstGeom>
        </p:spPr>
      </p:pic>
      <p:sp>
        <p:nvSpPr>
          <p:cNvPr id="7" name="TextBox 6">
            <a:extLst>
              <a:ext uri="{FF2B5EF4-FFF2-40B4-BE49-F238E27FC236}">
                <a16:creationId xmlns:a16="http://schemas.microsoft.com/office/drawing/2014/main" id="{1DE09646-5903-3EEF-A9A3-40EC73ABED4B}"/>
              </a:ext>
            </a:extLst>
          </p:cNvPr>
          <p:cNvSpPr txBox="1"/>
          <p:nvPr/>
        </p:nvSpPr>
        <p:spPr>
          <a:xfrm>
            <a:off x="1286278" y="175435"/>
            <a:ext cx="6858000" cy="738664"/>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2023 Annual Meeting</a:t>
            </a:r>
          </a:p>
          <a:p>
            <a:pPr algn="ctr"/>
            <a:r>
              <a:rPr lang="en-US" b="1" dirty="0"/>
              <a:t>Web Site Traffic</a:t>
            </a:r>
          </a:p>
        </p:txBody>
      </p:sp>
    </p:spTree>
    <p:extLst>
      <p:ext uri="{BB962C8B-B14F-4D97-AF65-F5344CB8AC3E}">
        <p14:creationId xmlns:p14="http://schemas.microsoft.com/office/powerpoint/2010/main" val="171447510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143000" y="361950"/>
            <a:ext cx="3048000" cy="830997"/>
          </a:xfrm>
          <a:prstGeom prst="rect">
            <a:avLst/>
          </a:prstGeom>
          <a:noFill/>
        </p:spPr>
        <p:txBody>
          <a:bodyPr wrap="square" rtlCol="0">
            <a:spAutoFit/>
          </a:bodyPr>
          <a:lstStyle/>
          <a:p>
            <a:pPr algn="ctr"/>
            <a:r>
              <a:rPr lang="en-US" sz="2400" b="1" dirty="0"/>
              <a:t>New Business</a:t>
            </a:r>
          </a:p>
          <a:p>
            <a:pPr algn="ctr"/>
            <a:r>
              <a:rPr lang="en-US" sz="2400" b="1" dirty="0"/>
              <a:t>General Discussion</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421393"/>
            <a:ext cx="2339220" cy="2300714"/>
          </a:xfrm>
          <a:prstGeom prst="rect">
            <a:avLst/>
          </a:prstGeom>
        </p:spPr>
      </p:pic>
    </p:spTree>
    <p:extLst>
      <p:ext uri="{BB962C8B-B14F-4D97-AF65-F5344CB8AC3E}">
        <p14:creationId xmlns:p14="http://schemas.microsoft.com/office/powerpoint/2010/main" val="1379496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Thank you for attending the </a:t>
            </a:r>
          </a:p>
          <a:p>
            <a:pPr algn="ctr"/>
            <a:r>
              <a:rPr lang="en-US" sz="2000" b="1" dirty="0"/>
              <a:t>126</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6" name="Picture 5">
            <a:extLst>
              <a:ext uri="{FF2B5EF4-FFF2-40B4-BE49-F238E27FC236}">
                <a16:creationId xmlns:a16="http://schemas.microsoft.com/office/drawing/2014/main" id="{E9F2C317-0BF5-4AA0-B3B5-A0D2B5470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60" y="1504950"/>
            <a:ext cx="2925938" cy="2876550"/>
          </a:xfrm>
          <a:prstGeom prst="rect">
            <a:avLst/>
          </a:prstGeom>
        </p:spPr>
      </p:pic>
    </p:spTree>
    <p:extLst>
      <p:ext uri="{BB962C8B-B14F-4D97-AF65-F5344CB8AC3E}">
        <p14:creationId xmlns:p14="http://schemas.microsoft.com/office/powerpoint/2010/main" val="3162142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Welcome to the </a:t>
            </a:r>
          </a:p>
          <a:p>
            <a:pPr algn="ctr"/>
            <a:r>
              <a:rPr lang="en-US" sz="2000" b="1" dirty="0"/>
              <a:t>1Q 2023 Directors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a:extLst>
              <a:ext uri="{FF2B5EF4-FFF2-40B4-BE49-F238E27FC236}">
                <a16:creationId xmlns:a16="http://schemas.microsoft.com/office/drawing/2014/main" id="{B25E0B9B-0840-4C6C-B636-912BC89B3236}"/>
              </a:ext>
            </a:extLst>
          </p:cNvPr>
          <p:cNvSpPr txBox="1"/>
          <p:nvPr/>
        </p:nvSpPr>
        <p:spPr>
          <a:xfrm>
            <a:off x="1676400" y="4759528"/>
            <a:ext cx="1752600" cy="276999"/>
          </a:xfrm>
          <a:prstGeom prst="rect">
            <a:avLst/>
          </a:prstGeom>
          <a:noFill/>
        </p:spPr>
        <p:txBody>
          <a:bodyPr wrap="square" rtlCol="0">
            <a:spAutoFit/>
          </a:bodyPr>
          <a:lstStyle/>
          <a:p>
            <a:pPr algn="ctr"/>
            <a:r>
              <a:rPr lang="en-US" sz="1200" b="1" dirty="0"/>
              <a:t>March 1, 2023</a:t>
            </a:r>
          </a:p>
        </p:txBody>
      </p:sp>
      <p:pic>
        <p:nvPicPr>
          <p:cNvPr id="7" name="Picture 6">
            <a:extLst>
              <a:ext uri="{FF2B5EF4-FFF2-40B4-BE49-F238E27FC236}">
                <a16:creationId xmlns:a16="http://schemas.microsoft.com/office/drawing/2014/main" id="{29F8B3EA-1150-49A2-A961-D8E3B9453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585" y="1504950"/>
            <a:ext cx="2376253" cy="2337138"/>
          </a:xfrm>
          <a:prstGeom prst="rect">
            <a:avLst/>
          </a:prstGeom>
        </p:spPr>
      </p:pic>
    </p:spTree>
    <p:extLst>
      <p:ext uri="{BB962C8B-B14F-4D97-AF65-F5344CB8AC3E}">
        <p14:creationId xmlns:p14="http://schemas.microsoft.com/office/powerpoint/2010/main" val="28671222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5581"/>
            <a:ext cx="766814" cy="1084569"/>
          </a:xfrm>
          <a:prstGeom prst="rect">
            <a:avLst/>
          </a:prstGeom>
        </p:spPr>
      </p:pic>
      <p:sp>
        <p:nvSpPr>
          <p:cNvPr id="6" name="TextBox 5"/>
          <p:cNvSpPr txBox="1"/>
          <p:nvPr/>
        </p:nvSpPr>
        <p:spPr>
          <a:xfrm>
            <a:off x="228600" y="1307762"/>
            <a:ext cx="5029200" cy="2831544"/>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rgbClr val="0000FF"/>
                </a:solidFill>
              </a:rPr>
              <a:t>Secretary </a:t>
            </a:r>
            <a:r>
              <a:rPr lang="en-US" sz="1600" dirty="0"/>
              <a:t>– Read minutes from last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1Q 2023</a:t>
            </a:r>
          </a:p>
          <a:p>
            <a:pPr marL="285750" indent="-285750">
              <a:buFont typeface="Arial" panose="020B0604020202020204" pitchFamily="34" charset="0"/>
              <a:buChar char="•"/>
            </a:pPr>
            <a:r>
              <a:rPr lang="en-US" sz="1600" b="1" dirty="0">
                <a:solidFill>
                  <a:srgbClr val="0000FF"/>
                </a:solidFill>
              </a:rPr>
              <a:t>Finance</a:t>
            </a:r>
            <a:r>
              <a:rPr lang="en-US" sz="1600" dirty="0"/>
              <a:t> – Investment update for 1Q 2023 </a:t>
            </a:r>
            <a:r>
              <a:rPr lang="en-US" sz="1600" b="1" dirty="0">
                <a:solidFill>
                  <a:srgbClr val="0000FF"/>
                </a:solidFill>
              </a:rPr>
              <a:t>Superintendent</a:t>
            </a:r>
            <a:r>
              <a:rPr lang="en-US" sz="1600" dirty="0"/>
              <a:t> – Operations update</a:t>
            </a:r>
          </a:p>
          <a:p>
            <a:pPr marL="285750" indent="-285750">
              <a:buFont typeface="Arial" panose="020B0604020202020204" pitchFamily="34" charset="0"/>
              <a:buChar char="•"/>
            </a:pPr>
            <a:r>
              <a:rPr lang="en-US" sz="1600" b="1" dirty="0">
                <a:solidFill>
                  <a:srgbClr val="0000FF"/>
                </a:solidFill>
              </a:rPr>
              <a:t>Grounds</a:t>
            </a:r>
            <a:r>
              <a:rPr lang="en-US" sz="1600" dirty="0"/>
              <a:t> – 1Q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Updates</a:t>
            </a:r>
          </a:p>
          <a:p>
            <a:pPr marL="285750" indent="-285750">
              <a:buFont typeface="Arial" panose="020B0604020202020204" pitchFamily="34" charset="0"/>
              <a:buChar char="•"/>
            </a:pPr>
            <a:r>
              <a:rPr lang="en-US" sz="1600" b="1" dirty="0">
                <a:solidFill>
                  <a:srgbClr val="0000FF"/>
                </a:solidFill>
              </a:rPr>
              <a:t>Nominating</a:t>
            </a:r>
            <a:r>
              <a:rPr lang="en-US" sz="1600" dirty="0"/>
              <a:t> – Elections of officers and directors</a:t>
            </a:r>
          </a:p>
          <a:p>
            <a:pPr marL="285750" indent="-285750">
              <a:buFont typeface="Arial" panose="020B0604020202020204" pitchFamily="34" charset="0"/>
              <a:buChar char="•"/>
            </a:pPr>
            <a:r>
              <a:rPr lang="en-US" sz="1600" b="1" dirty="0">
                <a:solidFill>
                  <a:srgbClr val="0000FF"/>
                </a:solidFill>
              </a:rPr>
              <a:t>‘Old’ Business </a:t>
            </a:r>
            <a:r>
              <a:rPr lang="en-US" sz="1600" dirty="0"/>
              <a:t>– review, discussion</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sp>
        <p:nvSpPr>
          <p:cNvPr id="7" name="TextBox 6"/>
          <p:cNvSpPr txBox="1"/>
          <p:nvPr/>
        </p:nvSpPr>
        <p:spPr>
          <a:xfrm>
            <a:off x="919214" y="209549"/>
            <a:ext cx="4338586"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2" name="Right Arrow 1"/>
          <p:cNvSpPr/>
          <p:nvPr/>
        </p:nvSpPr>
        <p:spPr>
          <a:xfrm>
            <a:off x="152400" y="1657350"/>
            <a:ext cx="38340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DA7C271-5E7B-42A6-A96C-1123CECE1AC0}"/>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1, 2023</a:t>
            </a:r>
          </a:p>
        </p:txBody>
      </p:sp>
    </p:spTree>
    <p:extLst>
      <p:ext uri="{BB962C8B-B14F-4D97-AF65-F5344CB8AC3E}">
        <p14:creationId xmlns:p14="http://schemas.microsoft.com/office/powerpoint/2010/main" val="3505411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D8733D-6ACC-5DBD-C20E-DA444751CEC8}"/>
              </a:ext>
            </a:extLst>
          </p:cNvPr>
          <p:cNvSpPr txBox="1"/>
          <p:nvPr/>
        </p:nvSpPr>
        <p:spPr>
          <a:xfrm>
            <a:off x="457200" y="178392"/>
            <a:ext cx="8229600" cy="461665"/>
          </a:xfrm>
          <a:prstGeom prst="rect">
            <a:avLst/>
          </a:prstGeom>
          <a:noFill/>
        </p:spPr>
        <p:txBody>
          <a:bodyPr wrap="square" rtlCol="0">
            <a:spAutoFit/>
          </a:bodyPr>
          <a:lstStyle/>
          <a:p>
            <a:r>
              <a:rPr lang="en-US" sz="2400" dirty="0">
                <a:latin typeface="Old English Text MT" panose="03040902040508030806" pitchFamily="66" charset="0"/>
              </a:rPr>
              <a:t>Maplewood Cemetery Association</a:t>
            </a:r>
            <a:r>
              <a:rPr lang="en-US" dirty="0"/>
              <a:t> – </a:t>
            </a:r>
            <a:r>
              <a:rPr lang="en-US" b="1" dirty="0"/>
              <a:t>4Q</a:t>
            </a:r>
            <a:r>
              <a:rPr lang="en-US" dirty="0"/>
              <a:t> </a:t>
            </a:r>
            <a:r>
              <a:rPr lang="en-US" b="1" dirty="0"/>
              <a:t>2022 Directors Meeting</a:t>
            </a:r>
          </a:p>
        </p:txBody>
      </p:sp>
      <p:pic>
        <p:nvPicPr>
          <p:cNvPr id="4" name="Picture 3" descr="Graphical user interface, application, table&#10;&#10;Description automatically generated">
            <a:extLst>
              <a:ext uri="{FF2B5EF4-FFF2-40B4-BE49-F238E27FC236}">
                <a16:creationId xmlns:a16="http://schemas.microsoft.com/office/drawing/2014/main" id="{36F721D5-FAEF-0936-5B1D-1559E0F88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716958"/>
            <a:ext cx="3245905" cy="4248150"/>
          </a:xfrm>
          <a:prstGeom prst="rect">
            <a:avLst/>
          </a:prstGeom>
        </p:spPr>
      </p:pic>
    </p:spTree>
    <p:extLst>
      <p:ext uri="{BB962C8B-B14F-4D97-AF65-F5344CB8AC3E}">
        <p14:creationId xmlns:p14="http://schemas.microsoft.com/office/powerpoint/2010/main" val="842075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5581"/>
            <a:ext cx="766814" cy="1084569"/>
          </a:xfrm>
          <a:prstGeom prst="rect">
            <a:avLst/>
          </a:prstGeom>
        </p:spPr>
      </p:pic>
      <p:sp>
        <p:nvSpPr>
          <p:cNvPr id="6" name="TextBox 5"/>
          <p:cNvSpPr txBox="1"/>
          <p:nvPr/>
        </p:nvSpPr>
        <p:spPr>
          <a:xfrm>
            <a:off x="228600" y="1307762"/>
            <a:ext cx="5029200" cy="2831544"/>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chemeClr val="bg1">
                    <a:lumMod val="50000"/>
                  </a:schemeClr>
                </a:solidFill>
              </a:rPr>
              <a:t>Secretary </a:t>
            </a:r>
            <a:r>
              <a:rPr lang="en-US" sz="1600" dirty="0">
                <a:solidFill>
                  <a:schemeClr val="bg1">
                    <a:lumMod val="50000"/>
                  </a:schemeClr>
                </a:solidFill>
              </a:rPr>
              <a:t>– Read minutes from last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1Q 2023</a:t>
            </a:r>
          </a:p>
          <a:p>
            <a:pPr marL="285750" indent="-285750">
              <a:buFont typeface="Arial" panose="020B0604020202020204" pitchFamily="34" charset="0"/>
              <a:buChar char="•"/>
            </a:pPr>
            <a:r>
              <a:rPr lang="en-US" sz="1600" b="1" dirty="0">
                <a:solidFill>
                  <a:srgbClr val="0000FF"/>
                </a:solidFill>
              </a:rPr>
              <a:t>Finance</a:t>
            </a:r>
            <a:r>
              <a:rPr lang="en-US" sz="1600" dirty="0"/>
              <a:t> – Investment update for 1Q 2023 </a:t>
            </a:r>
            <a:r>
              <a:rPr lang="en-US" sz="1600" b="1" dirty="0">
                <a:solidFill>
                  <a:srgbClr val="0000FF"/>
                </a:solidFill>
              </a:rPr>
              <a:t>Superintendent</a:t>
            </a:r>
            <a:r>
              <a:rPr lang="en-US" sz="1600" dirty="0"/>
              <a:t> – Operations update</a:t>
            </a:r>
          </a:p>
          <a:p>
            <a:pPr marL="285750" indent="-285750">
              <a:buFont typeface="Arial" panose="020B0604020202020204" pitchFamily="34" charset="0"/>
              <a:buChar char="•"/>
            </a:pPr>
            <a:r>
              <a:rPr lang="en-US" sz="1600" b="1" dirty="0">
                <a:solidFill>
                  <a:srgbClr val="0000FF"/>
                </a:solidFill>
              </a:rPr>
              <a:t>Grounds</a:t>
            </a:r>
            <a:r>
              <a:rPr lang="en-US" sz="1600" dirty="0"/>
              <a:t> – 1Q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Updates</a:t>
            </a:r>
          </a:p>
          <a:p>
            <a:pPr marL="285750" indent="-285750">
              <a:buFont typeface="Arial" panose="020B0604020202020204" pitchFamily="34" charset="0"/>
              <a:buChar char="•"/>
            </a:pPr>
            <a:r>
              <a:rPr lang="en-US" sz="1600" b="1" dirty="0">
                <a:solidFill>
                  <a:srgbClr val="0000FF"/>
                </a:solidFill>
              </a:rPr>
              <a:t>Nominating</a:t>
            </a:r>
            <a:r>
              <a:rPr lang="en-US" sz="1600" dirty="0"/>
              <a:t> – Elections of officers and directors</a:t>
            </a:r>
          </a:p>
          <a:p>
            <a:pPr marL="285750" indent="-285750">
              <a:buFont typeface="Arial" panose="020B0604020202020204" pitchFamily="34" charset="0"/>
              <a:buChar char="•"/>
            </a:pPr>
            <a:r>
              <a:rPr lang="en-US" sz="1600" b="1" dirty="0">
                <a:solidFill>
                  <a:srgbClr val="0000FF"/>
                </a:solidFill>
              </a:rPr>
              <a:t>‘Old’ Business </a:t>
            </a:r>
            <a:r>
              <a:rPr lang="en-US" sz="1600" dirty="0"/>
              <a:t>– review, discussion</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sp>
        <p:nvSpPr>
          <p:cNvPr id="7" name="TextBox 6"/>
          <p:cNvSpPr txBox="1"/>
          <p:nvPr/>
        </p:nvSpPr>
        <p:spPr>
          <a:xfrm>
            <a:off x="919214" y="209549"/>
            <a:ext cx="4338586"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2" name="Right Arrow 1"/>
          <p:cNvSpPr/>
          <p:nvPr/>
        </p:nvSpPr>
        <p:spPr>
          <a:xfrm>
            <a:off x="141611" y="1885950"/>
            <a:ext cx="38340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DA7C271-5E7B-42A6-A96C-1123CECE1AC0}"/>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1, 2023</a:t>
            </a:r>
          </a:p>
        </p:txBody>
      </p:sp>
    </p:spTree>
    <p:extLst>
      <p:ext uri="{BB962C8B-B14F-4D97-AF65-F5344CB8AC3E}">
        <p14:creationId xmlns:p14="http://schemas.microsoft.com/office/powerpoint/2010/main" val="481007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3" name="TextBox 2"/>
          <p:cNvSpPr txBox="1"/>
          <p:nvPr/>
        </p:nvSpPr>
        <p:spPr>
          <a:xfrm>
            <a:off x="381000" y="742950"/>
            <a:ext cx="8534400" cy="1015663"/>
          </a:xfrm>
          <a:prstGeom prst="rect">
            <a:avLst/>
          </a:prstGeom>
          <a:noFill/>
        </p:spPr>
        <p:txBody>
          <a:bodyPr wrap="square" rtlCol="0">
            <a:spAutoFit/>
          </a:bodyPr>
          <a:lstStyle/>
          <a:p>
            <a:r>
              <a:rPr lang="en-US" sz="2400" b="1" dirty="0">
                <a:solidFill>
                  <a:srgbClr val="0000FF"/>
                </a:solidFill>
              </a:rPr>
              <a:t>2023 Business Forecast:</a:t>
            </a:r>
          </a:p>
          <a:p>
            <a:pPr marL="285750" indent="-285750">
              <a:buFont typeface="Arial" panose="020B0604020202020204" pitchFamily="34" charset="0"/>
              <a:buChar char="•"/>
            </a:pPr>
            <a:r>
              <a:rPr lang="en-US" dirty="0"/>
              <a:t>What does it cost to ‘run’ the cemetery?</a:t>
            </a:r>
          </a:p>
          <a:p>
            <a:endParaRPr lang="en-US" dirty="0"/>
          </a:p>
        </p:txBody>
      </p:sp>
      <p:pic>
        <p:nvPicPr>
          <p:cNvPr id="5" name="Picture 4" descr="Table&#10;&#10;Description automatically generated">
            <a:extLst>
              <a:ext uri="{FF2B5EF4-FFF2-40B4-BE49-F238E27FC236}">
                <a16:creationId xmlns:a16="http://schemas.microsoft.com/office/drawing/2014/main" id="{31FBE45B-9EA1-582D-3395-45B3D8C9C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04" y="1566722"/>
            <a:ext cx="8155259" cy="2757628"/>
          </a:xfrm>
          <a:prstGeom prst="rect">
            <a:avLst/>
          </a:prstGeom>
        </p:spPr>
      </p:pic>
      <p:sp>
        <p:nvSpPr>
          <p:cNvPr id="4" name="TextBox 3">
            <a:extLst>
              <a:ext uri="{FF2B5EF4-FFF2-40B4-BE49-F238E27FC236}">
                <a16:creationId xmlns:a16="http://schemas.microsoft.com/office/drawing/2014/main" id="{45150A22-C059-9D75-21D0-CC68E365B5AE}"/>
              </a:ext>
            </a:extLst>
          </p:cNvPr>
          <p:cNvSpPr txBox="1"/>
          <p:nvPr/>
        </p:nvSpPr>
        <p:spPr>
          <a:xfrm>
            <a:off x="838200" y="4324350"/>
            <a:ext cx="6324600" cy="584775"/>
          </a:xfrm>
          <a:prstGeom prst="rect">
            <a:avLst/>
          </a:prstGeom>
          <a:noFill/>
        </p:spPr>
        <p:txBody>
          <a:bodyPr wrap="square" rtlCol="0">
            <a:spAutoFit/>
          </a:bodyPr>
          <a:lstStyle/>
          <a:p>
            <a:r>
              <a:rPr lang="en-US" sz="3200" b="1" dirty="0">
                <a:solidFill>
                  <a:srgbClr val="C00000"/>
                </a:solidFill>
                <a:latin typeface="Arial" panose="020B0604020202020204" pitchFamily="34" charset="0"/>
                <a:ea typeface="AlleyOop" pitchFamily="2" charset="0"/>
                <a:cs typeface="Arial" panose="020B0604020202020204" pitchFamily="34" charset="0"/>
              </a:rPr>
              <a:t>How much do we want to sell?</a:t>
            </a:r>
          </a:p>
        </p:txBody>
      </p:sp>
    </p:spTree>
    <p:extLst>
      <p:ext uri="{BB962C8B-B14F-4D97-AF65-F5344CB8AC3E}">
        <p14:creationId xmlns:p14="http://schemas.microsoft.com/office/powerpoint/2010/main" val="30085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900" y="143530"/>
            <a:ext cx="838200" cy="118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66750"/>
            <a:ext cx="85344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Maplewood Cemetery</a:t>
            </a:r>
            <a:r>
              <a:rPr lang="en-US" dirty="0"/>
              <a:t> is owned and operated by the </a:t>
            </a:r>
            <a:r>
              <a:rPr lang="en-US" b="1" dirty="0"/>
              <a:t>Maplewood Cemetery Association</a:t>
            </a:r>
            <a:r>
              <a:rPr lang="en-US" dirty="0"/>
              <a:t> which was incorporated in 1896 as a NY Cemetery Corporation.</a:t>
            </a:r>
          </a:p>
          <a:p>
            <a:pPr marL="285750" indent="-285750">
              <a:buFont typeface="Arial" panose="020B0604020202020204" pitchFamily="34" charset="0"/>
              <a:buChar char="•"/>
            </a:pPr>
            <a:r>
              <a:rPr lang="en-US" b="1" dirty="0">
                <a:solidFill>
                  <a:srgbClr val="0000FF"/>
                </a:solidFill>
              </a:rPr>
              <a:t>Maplewood Cemetery is a not-for-profit, volunteer run, charitable organization made up of member-owners elected to the Association Board of Directors.</a:t>
            </a:r>
            <a:r>
              <a:rPr lang="en-US" dirty="0">
                <a:solidFill>
                  <a:srgbClr val="0000FF"/>
                </a:solidFill>
              </a:rPr>
              <a:t> </a:t>
            </a:r>
            <a:r>
              <a:rPr lang="en-US" dirty="0"/>
              <a:t> The Board of Directors manages the cemetery corporation, appoints a superintendent, elects Officers for various functions and positions to make sure the cemetery grounds and business is properly operated, maintained and meets all of the required NY state and Federal regulations for cemeteries and non-profit corporations.</a:t>
            </a:r>
          </a:p>
          <a:p>
            <a:pPr marL="285750" indent="-285750">
              <a:buFont typeface="Arial" panose="020B0604020202020204" pitchFamily="34" charset="0"/>
              <a:buChar char="•"/>
            </a:pPr>
            <a:r>
              <a:rPr lang="en-US" b="1" dirty="0">
                <a:solidFill>
                  <a:srgbClr val="0000FF"/>
                </a:solidFill>
              </a:rPr>
              <a:t>Maplewood Cemetery Association is closely regulated, audited and inspected by the N.Y.S. Division of Cemeteries and operates in the public interest rather than as a profit-making venture. </a:t>
            </a:r>
          </a:p>
          <a:p>
            <a:pPr marL="285750" indent="-285750">
              <a:buFont typeface="Arial" panose="020B0604020202020204" pitchFamily="34" charset="0"/>
              <a:buChar char="•"/>
            </a:pPr>
            <a:r>
              <a:rPr lang="en-US" b="1" dirty="0"/>
              <a:t>Maplewood Cemetery </a:t>
            </a:r>
            <a:r>
              <a:rPr lang="en-US" dirty="0"/>
              <a:t>is also a member of the </a:t>
            </a:r>
            <a:r>
              <a:rPr lang="en-US" b="1" dirty="0"/>
              <a:t>N.Y. State Association of Cemeteries</a:t>
            </a:r>
            <a:r>
              <a:rPr lang="en-US" dirty="0"/>
              <a:t> which is dedicated to the furtherance of effective cemetery management and operation for better community service.</a:t>
            </a:r>
          </a:p>
          <a:p>
            <a:pPr marL="285750" indent="-285750">
              <a:buFont typeface="Arial" panose="020B0604020202020204" pitchFamily="34" charset="0"/>
              <a:buChar char="•"/>
            </a:pPr>
            <a:endParaRPr lang="en-US" dirty="0"/>
          </a:p>
        </p:txBody>
      </p:sp>
      <p:sp>
        <p:nvSpPr>
          <p:cNvPr id="3" name="TextBox 2"/>
          <p:cNvSpPr txBox="1"/>
          <p:nvPr/>
        </p:nvSpPr>
        <p:spPr>
          <a:xfrm>
            <a:off x="381000" y="143530"/>
            <a:ext cx="2209800" cy="523220"/>
          </a:xfrm>
          <a:prstGeom prst="rect">
            <a:avLst/>
          </a:prstGeom>
          <a:noFill/>
        </p:spPr>
        <p:txBody>
          <a:bodyPr wrap="square" rtlCol="0">
            <a:spAutoFit/>
          </a:bodyPr>
          <a:lstStyle/>
          <a:p>
            <a:r>
              <a:rPr lang="en-US" sz="2800" b="1" dirty="0">
                <a:solidFill>
                  <a:srgbClr val="0000FF"/>
                </a:solidFill>
              </a:rPr>
              <a:t>About 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778" y="4047093"/>
            <a:ext cx="906444" cy="894517"/>
          </a:xfrm>
          <a:prstGeom prst="rect">
            <a:avLst/>
          </a:prstGeom>
        </p:spPr>
      </p:pic>
    </p:spTree>
    <p:extLst>
      <p:ext uri="{BB962C8B-B14F-4D97-AF65-F5344CB8AC3E}">
        <p14:creationId xmlns:p14="http://schemas.microsoft.com/office/powerpoint/2010/main" val="38412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500" fill="hold"/>
                                        <p:tgtEl>
                                          <p:spTgt spid="1027"/>
                                        </p:tgtEl>
                                        <p:attrNameLst>
                                          <p:attrName>ppt_w</p:attrName>
                                        </p:attrNameLst>
                                      </p:cBhvr>
                                      <p:tavLst>
                                        <p:tav tm="0">
                                          <p:val>
                                            <p:fltVal val="0"/>
                                          </p:val>
                                        </p:tav>
                                        <p:tav tm="100000">
                                          <p:val>
                                            <p:strVal val="#ppt_w"/>
                                          </p:val>
                                        </p:tav>
                                      </p:tavLst>
                                    </p:anim>
                                    <p:anim calcmode="lin" valueType="num">
                                      <p:cBhvr>
                                        <p:cTn id="13" dur="1500" fill="hold"/>
                                        <p:tgtEl>
                                          <p:spTgt spid="1027"/>
                                        </p:tgtEl>
                                        <p:attrNameLst>
                                          <p:attrName>ppt_h</p:attrName>
                                        </p:attrNameLst>
                                      </p:cBhvr>
                                      <p:tavLst>
                                        <p:tav tm="0">
                                          <p:val>
                                            <p:fltVal val="0"/>
                                          </p:val>
                                        </p:tav>
                                        <p:tav tm="100000">
                                          <p:val>
                                            <p:strVal val="#ppt_h"/>
                                          </p:val>
                                        </p:tav>
                                      </p:tavLst>
                                    </p:anim>
                                    <p:anim calcmode="lin" valueType="num">
                                      <p:cBhvr>
                                        <p:cTn id="14" dur="1500" fill="hold"/>
                                        <p:tgtEl>
                                          <p:spTgt spid="1027"/>
                                        </p:tgtEl>
                                        <p:attrNameLst>
                                          <p:attrName>style.rotation</p:attrName>
                                        </p:attrNameLst>
                                      </p:cBhvr>
                                      <p:tavLst>
                                        <p:tav tm="0">
                                          <p:val>
                                            <p:fltVal val="90"/>
                                          </p:val>
                                        </p:tav>
                                        <p:tav tm="100000">
                                          <p:val>
                                            <p:fltVal val="0"/>
                                          </p:val>
                                        </p:tav>
                                      </p:tavLst>
                                    </p:anim>
                                    <p:animEffect transition="in" filter="fade">
                                      <p:cBhvr>
                                        <p:cTn id="15" dur="1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498BEB-B1F5-C577-0EFF-1D138A91EF05}"/>
              </a:ext>
            </a:extLst>
          </p:cNvPr>
          <p:cNvSpPr txBox="1"/>
          <p:nvPr/>
        </p:nvSpPr>
        <p:spPr>
          <a:xfrm>
            <a:off x="1143000" y="102870"/>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3" name="TextBox 2">
            <a:extLst>
              <a:ext uri="{FF2B5EF4-FFF2-40B4-BE49-F238E27FC236}">
                <a16:creationId xmlns:a16="http://schemas.microsoft.com/office/drawing/2014/main" id="{1FD2C463-42BD-B8B9-C3CC-B51CE42A55C6}"/>
              </a:ext>
            </a:extLst>
          </p:cNvPr>
          <p:cNvSpPr txBox="1"/>
          <p:nvPr/>
        </p:nvSpPr>
        <p:spPr>
          <a:xfrm>
            <a:off x="381000" y="742950"/>
            <a:ext cx="2362200" cy="1292662"/>
          </a:xfrm>
          <a:prstGeom prst="rect">
            <a:avLst/>
          </a:prstGeom>
          <a:noFill/>
        </p:spPr>
        <p:txBody>
          <a:bodyPr wrap="square" rtlCol="0">
            <a:spAutoFit/>
          </a:bodyPr>
          <a:lstStyle/>
          <a:p>
            <a:r>
              <a:rPr lang="en-US" sz="2400" b="1" dirty="0">
                <a:solidFill>
                  <a:srgbClr val="0000FF"/>
                </a:solidFill>
              </a:rPr>
              <a:t>2022 Expenses:</a:t>
            </a:r>
          </a:p>
          <a:p>
            <a:pPr marL="285750" indent="-285750">
              <a:buFont typeface="Arial" panose="020B0604020202020204" pitchFamily="34" charset="0"/>
              <a:buChar char="•"/>
            </a:pPr>
            <a:r>
              <a:rPr lang="en-US" dirty="0"/>
              <a:t>What does it cost to ‘run’ the cemetery?</a:t>
            </a:r>
          </a:p>
          <a:p>
            <a:endParaRPr lang="en-US" dirty="0"/>
          </a:p>
        </p:txBody>
      </p:sp>
      <p:pic>
        <p:nvPicPr>
          <p:cNvPr id="4" name="Picture 3">
            <a:extLst>
              <a:ext uri="{FF2B5EF4-FFF2-40B4-BE49-F238E27FC236}">
                <a16:creationId xmlns:a16="http://schemas.microsoft.com/office/drawing/2014/main" id="{CA5F4C5B-EAEB-2BB6-31FE-D28CB84C0393}"/>
              </a:ext>
            </a:extLst>
          </p:cNvPr>
          <p:cNvPicPr>
            <a:picLocks noChangeAspect="1"/>
          </p:cNvPicPr>
          <p:nvPr/>
        </p:nvPicPr>
        <p:blipFill>
          <a:blip r:embed="rId2"/>
          <a:stretch>
            <a:fillRect/>
          </a:stretch>
        </p:blipFill>
        <p:spPr>
          <a:xfrm>
            <a:off x="3055172" y="742950"/>
            <a:ext cx="5715000" cy="4257675"/>
          </a:xfrm>
          <a:prstGeom prst="rect">
            <a:avLst/>
          </a:prstGeom>
        </p:spPr>
      </p:pic>
    </p:spTree>
    <p:extLst>
      <p:ext uri="{BB962C8B-B14F-4D97-AF65-F5344CB8AC3E}">
        <p14:creationId xmlns:p14="http://schemas.microsoft.com/office/powerpoint/2010/main" val="315920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897369-6C8E-CCB9-1F41-50A589C1A12E}"/>
              </a:ext>
            </a:extLst>
          </p:cNvPr>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3" name="TextBox 2">
            <a:extLst>
              <a:ext uri="{FF2B5EF4-FFF2-40B4-BE49-F238E27FC236}">
                <a16:creationId xmlns:a16="http://schemas.microsoft.com/office/drawing/2014/main" id="{6FA0F866-300E-A33F-370B-915802257136}"/>
              </a:ext>
            </a:extLst>
          </p:cNvPr>
          <p:cNvSpPr txBox="1"/>
          <p:nvPr/>
        </p:nvSpPr>
        <p:spPr>
          <a:xfrm>
            <a:off x="381000" y="742950"/>
            <a:ext cx="8534400" cy="1015663"/>
          </a:xfrm>
          <a:prstGeom prst="rect">
            <a:avLst/>
          </a:prstGeom>
          <a:noFill/>
        </p:spPr>
        <p:txBody>
          <a:bodyPr wrap="square" rtlCol="0">
            <a:spAutoFit/>
          </a:bodyPr>
          <a:lstStyle/>
          <a:p>
            <a:r>
              <a:rPr lang="en-US" sz="2400" b="1" dirty="0">
                <a:solidFill>
                  <a:srgbClr val="0000FF"/>
                </a:solidFill>
              </a:rPr>
              <a:t>2023 Business Forecast:</a:t>
            </a:r>
          </a:p>
          <a:p>
            <a:pPr marL="285750" indent="-285750">
              <a:buFont typeface="Arial" panose="020B0604020202020204" pitchFamily="34" charset="0"/>
              <a:buChar char="•"/>
            </a:pPr>
            <a:r>
              <a:rPr lang="en-US" dirty="0"/>
              <a:t>What does it cost to ‘run’ the cemetery?</a:t>
            </a:r>
          </a:p>
          <a:p>
            <a:endParaRPr lang="en-US" dirty="0"/>
          </a:p>
        </p:txBody>
      </p:sp>
      <p:pic>
        <p:nvPicPr>
          <p:cNvPr id="6" name="Picture 5">
            <a:extLst>
              <a:ext uri="{FF2B5EF4-FFF2-40B4-BE49-F238E27FC236}">
                <a16:creationId xmlns:a16="http://schemas.microsoft.com/office/drawing/2014/main" id="{46367749-EF86-6C57-CB5F-00F4E1CD8534}"/>
              </a:ext>
            </a:extLst>
          </p:cNvPr>
          <p:cNvPicPr>
            <a:picLocks noChangeAspect="1"/>
          </p:cNvPicPr>
          <p:nvPr/>
        </p:nvPicPr>
        <p:blipFill>
          <a:blip r:embed="rId2"/>
          <a:stretch>
            <a:fillRect/>
          </a:stretch>
        </p:blipFill>
        <p:spPr>
          <a:xfrm>
            <a:off x="299179" y="1538287"/>
            <a:ext cx="8441785" cy="2709863"/>
          </a:xfrm>
          <a:prstGeom prst="rect">
            <a:avLst/>
          </a:prstGeom>
        </p:spPr>
      </p:pic>
    </p:spTree>
    <p:extLst>
      <p:ext uri="{BB962C8B-B14F-4D97-AF65-F5344CB8AC3E}">
        <p14:creationId xmlns:p14="http://schemas.microsoft.com/office/powerpoint/2010/main" val="19257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D8733D-6ACC-5DBD-C20E-DA444751CEC8}"/>
              </a:ext>
            </a:extLst>
          </p:cNvPr>
          <p:cNvSpPr txBox="1"/>
          <p:nvPr/>
        </p:nvSpPr>
        <p:spPr>
          <a:xfrm>
            <a:off x="457200" y="178392"/>
            <a:ext cx="8229600" cy="646331"/>
          </a:xfrm>
          <a:prstGeom prst="rect">
            <a:avLst/>
          </a:prstGeom>
          <a:noFill/>
        </p:spPr>
        <p:txBody>
          <a:bodyPr wrap="square" rtlCol="0">
            <a:spAutoFit/>
          </a:bodyPr>
          <a:lstStyle/>
          <a:p>
            <a:r>
              <a:rPr lang="en-US" sz="2400" dirty="0">
                <a:latin typeface="Old English Text MT" panose="03040902040508030806" pitchFamily="66" charset="0"/>
              </a:rPr>
              <a:t>Maplewood Cemetery Association</a:t>
            </a:r>
            <a:r>
              <a:rPr lang="en-US" dirty="0"/>
              <a:t> – </a:t>
            </a:r>
            <a:r>
              <a:rPr lang="en-US" b="1" dirty="0"/>
              <a:t>1Q</a:t>
            </a:r>
            <a:r>
              <a:rPr lang="en-US" dirty="0"/>
              <a:t> </a:t>
            </a:r>
            <a:r>
              <a:rPr lang="en-US" b="1" dirty="0"/>
              <a:t>2023 Directors Meeting</a:t>
            </a:r>
          </a:p>
          <a:p>
            <a:pPr algn="ctr"/>
            <a:r>
              <a:rPr lang="en-US" sz="1200" b="1" dirty="0"/>
              <a:t>YTD 2023 Business Report</a:t>
            </a:r>
            <a:endParaRPr lang="en-US" sz="1200" b="1" dirty="0">
              <a:highlight>
                <a:srgbClr val="FFFF00"/>
              </a:highlight>
            </a:endParaRPr>
          </a:p>
        </p:txBody>
      </p:sp>
      <p:pic>
        <p:nvPicPr>
          <p:cNvPr id="3" name="Picture 2" descr="Table&#10;&#10;Description automatically generated with medium confidence">
            <a:extLst>
              <a:ext uri="{FF2B5EF4-FFF2-40B4-BE49-F238E27FC236}">
                <a16:creationId xmlns:a16="http://schemas.microsoft.com/office/drawing/2014/main" id="{5CD393A8-8D9A-ECB9-259A-82413270E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392" y="804777"/>
            <a:ext cx="7287216" cy="4298639"/>
          </a:xfrm>
          <a:prstGeom prst="rect">
            <a:avLst/>
          </a:prstGeom>
        </p:spPr>
      </p:pic>
    </p:spTree>
    <p:extLst>
      <p:ext uri="{BB962C8B-B14F-4D97-AF65-F5344CB8AC3E}">
        <p14:creationId xmlns:p14="http://schemas.microsoft.com/office/powerpoint/2010/main" val="2592377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761998" y="1047750"/>
            <a:ext cx="3352800" cy="1846659"/>
          </a:xfrm>
          <a:prstGeom prst="rect">
            <a:avLst/>
          </a:prstGeom>
          <a:noFill/>
        </p:spPr>
        <p:txBody>
          <a:bodyPr wrap="square" rtlCol="0">
            <a:spAutoFit/>
          </a:bodyPr>
          <a:lstStyle/>
          <a:p>
            <a:r>
              <a:rPr lang="en-US" sz="2400" b="1" dirty="0">
                <a:solidFill>
                  <a:schemeClr val="tx2"/>
                </a:solidFill>
              </a:rPr>
              <a:t>Reports:</a:t>
            </a:r>
          </a:p>
          <a:p>
            <a:pPr marL="342900" indent="-342900">
              <a:buFont typeface="Arial" panose="020B0604020202020204" pitchFamily="34" charset="0"/>
              <a:buChar char="•"/>
            </a:pPr>
            <a:r>
              <a:rPr lang="en-US" b="1" dirty="0"/>
              <a:t>Finance</a:t>
            </a:r>
          </a:p>
          <a:p>
            <a:pPr marL="342900" indent="-342900">
              <a:buFont typeface="Arial" panose="020B0604020202020204" pitchFamily="34" charset="0"/>
              <a:buChar char="•"/>
            </a:pPr>
            <a:r>
              <a:rPr lang="en-US" b="1" dirty="0"/>
              <a:t>Superintendent</a:t>
            </a:r>
          </a:p>
          <a:p>
            <a:pPr marL="342900" indent="-342900">
              <a:buFont typeface="Arial" panose="020B0604020202020204" pitchFamily="34" charset="0"/>
              <a:buChar char="•"/>
            </a:pPr>
            <a:r>
              <a:rPr lang="en-US" b="1" dirty="0"/>
              <a:t>Grounds</a:t>
            </a:r>
          </a:p>
          <a:p>
            <a:pPr marL="342900" indent="-342900">
              <a:buFont typeface="Arial" panose="020B0604020202020204" pitchFamily="34" charset="0"/>
              <a:buChar char="•"/>
            </a:pPr>
            <a:r>
              <a:rPr lang="en-US" b="1" dirty="0"/>
              <a:t>Sunshine</a:t>
            </a:r>
          </a:p>
          <a:p>
            <a:pPr marL="342900" indent="-342900">
              <a:buFont typeface="Arial" panose="020B0604020202020204" pitchFamily="34" charset="0"/>
              <a:buChar char="•"/>
            </a:pPr>
            <a:r>
              <a:rPr lang="en-US" b="1" dirty="0"/>
              <a:t>Nominating</a:t>
            </a:r>
          </a:p>
        </p:txBody>
      </p:sp>
      <p:sp>
        <p:nvSpPr>
          <p:cNvPr id="6" name="TextBox 5"/>
          <p:cNvSpPr txBox="1"/>
          <p:nvPr/>
        </p:nvSpPr>
        <p:spPr>
          <a:xfrm>
            <a:off x="457200" y="86835"/>
            <a:ext cx="44196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7" name="Right Arrow 6"/>
          <p:cNvSpPr/>
          <p:nvPr/>
        </p:nvSpPr>
        <p:spPr>
          <a:xfrm>
            <a:off x="590661" y="1504950"/>
            <a:ext cx="38340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7776021-E76A-47DF-B51F-8B8CCFE3A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6336" y="3480157"/>
            <a:ext cx="1481328" cy="1456944"/>
          </a:xfrm>
          <a:prstGeom prst="rect">
            <a:avLst/>
          </a:prstGeom>
        </p:spPr>
      </p:pic>
    </p:spTree>
    <p:extLst>
      <p:ext uri="{BB962C8B-B14F-4D97-AF65-F5344CB8AC3E}">
        <p14:creationId xmlns:p14="http://schemas.microsoft.com/office/powerpoint/2010/main" val="403494275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80F0C-99CE-49FF-9BE2-82B6F0959164}"/>
              </a:ext>
            </a:extLst>
          </p:cNvPr>
          <p:cNvSpPr txBox="1"/>
          <p:nvPr/>
        </p:nvSpPr>
        <p:spPr>
          <a:xfrm>
            <a:off x="1143000" y="209549"/>
            <a:ext cx="73152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1Q</a:t>
            </a:r>
            <a:r>
              <a:rPr lang="en-US" dirty="0"/>
              <a:t> </a:t>
            </a:r>
            <a:r>
              <a:rPr lang="en-US" b="1" dirty="0"/>
              <a:t>2023 Directors Meeting</a:t>
            </a:r>
          </a:p>
          <a:p>
            <a:pPr algn="ctr"/>
            <a:r>
              <a:rPr lang="en-US" sz="1200" b="1" dirty="0"/>
              <a:t>Finance Report - YTD 2023 – Investment Performance</a:t>
            </a:r>
          </a:p>
        </p:txBody>
      </p:sp>
      <p:pic>
        <p:nvPicPr>
          <p:cNvPr id="4" name="Picture 3" descr="Table&#10;&#10;Description automatically generated">
            <a:extLst>
              <a:ext uri="{FF2B5EF4-FFF2-40B4-BE49-F238E27FC236}">
                <a16:creationId xmlns:a16="http://schemas.microsoft.com/office/drawing/2014/main" id="{24DCE837-721C-3CFB-340C-3426318C2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55880"/>
            <a:ext cx="8097078" cy="3962400"/>
          </a:xfrm>
          <a:prstGeom prst="rect">
            <a:avLst/>
          </a:prstGeom>
        </p:spPr>
      </p:pic>
    </p:spTree>
    <p:extLst>
      <p:ext uri="{BB962C8B-B14F-4D97-AF65-F5344CB8AC3E}">
        <p14:creationId xmlns:p14="http://schemas.microsoft.com/office/powerpoint/2010/main" val="406673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761998" y="1047750"/>
            <a:ext cx="3352800" cy="1569660"/>
          </a:xfrm>
          <a:prstGeom prst="rect">
            <a:avLst/>
          </a:prstGeom>
          <a:noFill/>
        </p:spPr>
        <p:txBody>
          <a:bodyPr wrap="square" rtlCol="0">
            <a:spAutoFit/>
          </a:bodyPr>
          <a:lstStyle/>
          <a:p>
            <a:r>
              <a:rPr lang="en-US" sz="2400" b="1" dirty="0">
                <a:solidFill>
                  <a:schemeClr val="tx2"/>
                </a:solidFill>
              </a:rPr>
              <a:t>Reports:</a:t>
            </a:r>
          </a:p>
          <a:p>
            <a:pPr marL="342900" indent="-342900">
              <a:buFont typeface="Arial" panose="020B0604020202020204" pitchFamily="34" charset="0"/>
              <a:buChar char="•"/>
            </a:pPr>
            <a:r>
              <a:rPr lang="en-US" dirty="0">
                <a:solidFill>
                  <a:schemeClr val="bg1">
                    <a:lumMod val="50000"/>
                  </a:schemeClr>
                </a:solidFill>
              </a:rPr>
              <a:t>Finance</a:t>
            </a:r>
          </a:p>
          <a:p>
            <a:pPr marL="342900" indent="-342900">
              <a:buFont typeface="Arial" panose="020B0604020202020204" pitchFamily="34" charset="0"/>
              <a:buChar char="•"/>
            </a:pPr>
            <a:r>
              <a:rPr lang="en-US" b="1" dirty="0"/>
              <a:t>Superintendent</a:t>
            </a:r>
          </a:p>
          <a:p>
            <a:pPr marL="342900" indent="-342900">
              <a:buFont typeface="Arial" panose="020B0604020202020204" pitchFamily="34" charset="0"/>
              <a:buChar char="•"/>
            </a:pPr>
            <a:r>
              <a:rPr lang="en-US" b="1" dirty="0"/>
              <a:t>Grounds</a:t>
            </a:r>
          </a:p>
          <a:p>
            <a:pPr marL="342900" indent="-342900">
              <a:buFont typeface="Arial" panose="020B0604020202020204" pitchFamily="34" charset="0"/>
              <a:buChar char="•"/>
            </a:pPr>
            <a:r>
              <a:rPr lang="en-US" b="1" dirty="0"/>
              <a:t>Sunshine</a:t>
            </a:r>
          </a:p>
        </p:txBody>
      </p:sp>
      <p:sp>
        <p:nvSpPr>
          <p:cNvPr id="6" name="TextBox 5"/>
          <p:cNvSpPr txBox="1"/>
          <p:nvPr/>
        </p:nvSpPr>
        <p:spPr>
          <a:xfrm>
            <a:off x="457200" y="86835"/>
            <a:ext cx="44196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pic>
        <p:nvPicPr>
          <p:cNvPr id="7" name="Picture 6">
            <a:extLst>
              <a:ext uri="{FF2B5EF4-FFF2-40B4-BE49-F238E27FC236}">
                <a16:creationId xmlns:a16="http://schemas.microsoft.com/office/drawing/2014/main" id="{DE5667BD-48BF-4300-A739-04EF44100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952750"/>
            <a:ext cx="1481328" cy="1456944"/>
          </a:xfrm>
          <a:prstGeom prst="rect">
            <a:avLst/>
          </a:prstGeom>
        </p:spPr>
      </p:pic>
    </p:spTree>
    <p:extLst>
      <p:ext uri="{BB962C8B-B14F-4D97-AF65-F5344CB8AC3E}">
        <p14:creationId xmlns:p14="http://schemas.microsoft.com/office/powerpoint/2010/main" val="382323058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761998" y="1047750"/>
            <a:ext cx="3352800" cy="1846659"/>
          </a:xfrm>
          <a:prstGeom prst="rect">
            <a:avLst/>
          </a:prstGeom>
          <a:noFill/>
        </p:spPr>
        <p:txBody>
          <a:bodyPr wrap="square" rtlCol="0">
            <a:spAutoFit/>
          </a:bodyPr>
          <a:lstStyle/>
          <a:p>
            <a:r>
              <a:rPr lang="en-US" sz="2400" b="1" dirty="0">
                <a:solidFill>
                  <a:schemeClr val="tx2"/>
                </a:solidFill>
              </a:rPr>
              <a:t>Reports:</a:t>
            </a:r>
          </a:p>
          <a:p>
            <a:pPr marL="342900" indent="-342900">
              <a:buFont typeface="Arial" panose="020B0604020202020204" pitchFamily="34" charset="0"/>
              <a:buChar char="•"/>
            </a:pPr>
            <a:r>
              <a:rPr lang="en-US" dirty="0">
                <a:solidFill>
                  <a:schemeClr val="bg1">
                    <a:lumMod val="50000"/>
                  </a:schemeClr>
                </a:solidFill>
              </a:rPr>
              <a:t>Finance</a:t>
            </a:r>
          </a:p>
          <a:p>
            <a:pPr marL="342900" indent="-342900">
              <a:buFont typeface="Arial" panose="020B0604020202020204" pitchFamily="34" charset="0"/>
              <a:buChar char="•"/>
            </a:pPr>
            <a:r>
              <a:rPr lang="en-US" dirty="0">
                <a:solidFill>
                  <a:schemeClr val="bg1">
                    <a:lumMod val="50000"/>
                  </a:schemeClr>
                </a:solidFill>
              </a:rPr>
              <a:t>Superintendent</a:t>
            </a:r>
          </a:p>
          <a:p>
            <a:pPr marL="342900" indent="-342900">
              <a:buFont typeface="Arial" panose="020B0604020202020204" pitchFamily="34" charset="0"/>
              <a:buChar char="•"/>
            </a:pPr>
            <a:r>
              <a:rPr lang="en-US" dirty="0">
                <a:solidFill>
                  <a:schemeClr val="bg1">
                    <a:lumMod val="50000"/>
                  </a:schemeClr>
                </a:solidFill>
              </a:rPr>
              <a:t>Grounds</a:t>
            </a:r>
          </a:p>
          <a:p>
            <a:pPr marL="342900" indent="-342900">
              <a:buFont typeface="Arial" panose="020B0604020202020204" pitchFamily="34" charset="0"/>
              <a:buChar char="•"/>
            </a:pPr>
            <a:r>
              <a:rPr lang="en-US" dirty="0">
                <a:solidFill>
                  <a:schemeClr val="bg1">
                    <a:lumMod val="50000"/>
                  </a:schemeClr>
                </a:solidFill>
              </a:rPr>
              <a:t>Sunshine</a:t>
            </a:r>
          </a:p>
          <a:p>
            <a:pPr marL="342900" indent="-342900">
              <a:buFont typeface="Arial" panose="020B0604020202020204" pitchFamily="34" charset="0"/>
              <a:buChar char="•"/>
            </a:pPr>
            <a:r>
              <a:rPr lang="en-US" b="1" dirty="0"/>
              <a:t>Nominating</a:t>
            </a:r>
          </a:p>
        </p:txBody>
      </p:sp>
      <p:sp>
        <p:nvSpPr>
          <p:cNvPr id="6" name="TextBox 5"/>
          <p:cNvSpPr txBox="1"/>
          <p:nvPr/>
        </p:nvSpPr>
        <p:spPr>
          <a:xfrm>
            <a:off x="457200" y="86835"/>
            <a:ext cx="44196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7" name="Right Arrow 6"/>
          <p:cNvSpPr/>
          <p:nvPr/>
        </p:nvSpPr>
        <p:spPr>
          <a:xfrm>
            <a:off x="398957" y="2571750"/>
            <a:ext cx="38340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AF6C0A9-5757-4A3E-9D29-51903C3BA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872" y="3448407"/>
            <a:ext cx="1481328" cy="1456944"/>
          </a:xfrm>
          <a:prstGeom prst="rect">
            <a:avLst/>
          </a:prstGeom>
        </p:spPr>
      </p:pic>
    </p:spTree>
    <p:extLst>
      <p:ext uri="{BB962C8B-B14F-4D97-AF65-F5344CB8AC3E}">
        <p14:creationId xmlns:p14="http://schemas.microsoft.com/office/powerpoint/2010/main" val="1598803670"/>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 – Nominating: Officers &amp; Directors</a:t>
            </a:r>
          </a:p>
        </p:txBody>
      </p:sp>
      <p:sp>
        <p:nvSpPr>
          <p:cNvPr id="8" name="TextBox 7">
            <a:extLst>
              <a:ext uri="{FF2B5EF4-FFF2-40B4-BE49-F238E27FC236}">
                <a16:creationId xmlns:a16="http://schemas.microsoft.com/office/drawing/2014/main" id="{3E50A75B-5978-4CE9-92C1-FD85A32E8EA0}"/>
              </a:ext>
            </a:extLst>
          </p:cNvPr>
          <p:cNvSpPr txBox="1"/>
          <p:nvPr/>
        </p:nvSpPr>
        <p:spPr>
          <a:xfrm>
            <a:off x="285186" y="948213"/>
            <a:ext cx="3203570" cy="4093428"/>
          </a:xfrm>
          <a:prstGeom prst="rect">
            <a:avLst/>
          </a:prstGeom>
          <a:noFill/>
        </p:spPr>
        <p:txBody>
          <a:bodyPr wrap="square" rtlCol="0">
            <a:spAutoFit/>
          </a:bodyPr>
          <a:lstStyle/>
          <a:p>
            <a:r>
              <a:rPr lang="en-US" sz="2000" b="1" dirty="0">
                <a:solidFill>
                  <a:srgbClr val="0000FF"/>
                </a:solidFill>
              </a:rPr>
              <a:t>Officers: </a:t>
            </a:r>
            <a:r>
              <a:rPr lang="en-US" sz="2000" dirty="0">
                <a:solidFill>
                  <a:srgbClr val="0000FF"/>
                </a:solidFill>
              </a:rPr>
              <a:t>(1 Year Term)</a:t>
            </a:r>
          </a:p>
          <a:p>
            <a:r>
              <a:rPr lang="en-US" sz="2000" b="1" dirty="0"/>
              <a:t>President:</a:t>
            </a:r>
          </a:p>
          <a:p>
            <a:r>
              <a:rPr lang="en-US" sz="2000" dirty="0"/>
              <a:t>	 George Zornow</a:t>
            </a:r>
          </a:p>
          <a:p>
            <a:r>
              <a:rPr lang="en-US" sz="2000" b="1" dirty="0"/>
              <a:t>1</a:t>
            </a:r>
            <a:r>
              <a:rPr lang="en-US" sz="2000" b="1" baseline="30000" dirty="0"/>
              <a:t>st</a:t>
            </a:r>
            <a:r>
              <a:rPr lang="en-US" sz="2000" b="1" dirty="0"/>
              <a:t> Vice President:</a:t>
            </a:r>
          </a:p>
          <a:p>
            <a:r>
              <a:rPr lang="en-US" sz="2000" dirty="0"/>
              <a:t>	 Sue Comstock</a:t>
            </a:r>
          </a:p>
          <a:p>
            <a:r>
              <a:rPr lang="en-US" sz="2000" b="1" dirty="0"/>
              <a:t>2</a:t>
            </a:r>
            <a:r>
              <a:rPr lang="en-US" sz="2000" b="1" baseline="30000" dirty="0"/>
              <a:t>nd</a:t>
            </a:r>
            <a:r>
              <a:rPr lang="en-US" sz="2000" b="1" dirty="0"/>
              <a:t> Vice President:</a:t>
            </a:r>
          </a:p>
          <a:p>
            <a:r>
              <a:rPr lang="en-US" sz="2000" dirty="0"/>
              <a:t>	 John Hatch</a:t>
            </a:r>
          </a:p>
          <a:p>
            <a:r>
              <a:rPr lang="en-US" sz="2000" b="1" dirty="0"/>
              <a:t>Superintendent:</a:t>
            </a:r>
          </a:p>
          <a:p>
            <a:r>
              <a:rPr lang="en-US" sz="2000" dirty="0"/>
              <a:t>	Carol Feasel</a:t>
            </a:r>
          </a:p>
          <a:p>
            <a:r>
              <a:rPr lang="en-US" sz="2000" b="1" dirty="0"/>
              <a:t>Secretary:</a:t>
            </a:r>
          </a:p>
          <a:p>
            <a:r>
              <a:rPr lang="en-US" sz="2000" dirty="0"/>
              <a:t>	Linda Stockmaster</a:t>
            </a:r>
          </a:p>
          <a:p>
            <a:r>
              <a:rPr lang="en-US" sz="2000" b="1" dirty="0"/>
              <a:t>Treasurer:</a:t>
            </a:r>
          </a:p>
          <a:p>
            <a:r>
              <a:rPr lang="en-US" sz="2000" dirty="0"/>
              <a:t>	Gary Stockmaster</a:t>
            </a:r>
          </a:p>
        </p:txBody>
      </p:sp>
      <p:sp>
        <p:nvSpPr>
          <p:cNvPr id="9" name="TextBox 8">
            <a:extLst>
              <a:ext uri="{FF2B5EF4-FFF2-40B4-BE49-F238E27FC236}">
                <a16:creationId xmlns:a16="http://schemas.microsoft.com/office/drawing/2014/main" id="{52CA3ED3-506C-48BC-A7EC-F6B66B09A3A6}"/>
              </a:ext>
            </a:extLst>
          </p:cNvPr>
          <p:cNvSpPr txBox="1"/>
          <p:nvPr/>
        </p:nvSpPr>
        <p:spPr>
          <a:xfrm>
            <a:off x="3458738" y="948213"/>
            <a:ext cx="2743480" cy="2246769"/>
          </a:xfrm>
          <a:prstGeom prst="rect">
            <a:avLst/>
          </a:prstGeom>
          <a:noFill/>
        </p:spPr>
        <p:txBody>
          <a:bodyPr wrap="square" rtlCol="0">
            <a:spAutoFit/>
          </a:bodyPr>
          <a:lstStyle/>
          <a:p>
            <a:r>
              <a:rPr lang="en-US" sz="2000" b="1" dirty="0">
                <a:solidFill>
                  <a:srgbClr val="0000FF"/>
                </a:solidFill>
              </a:rPr>
              <a:t>Directors: </a:t>
            </a:r>
            <a:r>
              <a:rPr lang="en-US" sz="2000" dirty="0">
                <a:solidFill>
                  <a:srgbClr val="0000FF"/>
                </a:solidFill>
              </a:rPr>
              <a:t>(3 Year Term)</a:t>
            </a:r>
          </a:p>
          <a:p>
            <a:pPr marL="285750" indent="-285750">
              <a:buFont typeface="Arial" panose="020B0604020202020204" pitchFamily="34" charset="0"/>
              <a:buChar char="•"/>
            </a:pPr>
            <a:r>
              <a:rPr lang="en-US" sz="2000" dirty="0"/>
              <a:t>Carol Feasel</a:t>
            </a:r>
          </a:p>
          <a:p>
            <a:pPr marL="285750" indent="-285750">
              <a:buFont typeface="Arial" panose="020B0604020202020204" pitchFamily="34" charset="0"/>
              <a:buChar char="•"/>
            </a:pPr>
            <a:r>
              <a:rPr lang="en-US" sz="2000" dirty="0"/>
              <a:t>Margaret Hayes</a:t>
            </a:r>
          </a:p>
          <a:p>
            <a:pPr marL="285750" indent="-285750">
              <a:buFont typeface="Arial" panose="020B0604020202020204" pitchFamily="34" charset="0"/>
              <a:buChar char="•"/>
            </a:pPr>
            <a:r>
              <a:rPr lang="en-US" sz="2000" dirty="0"/>
              <a:t>Scott Nevol</a:t>
            </a:r>
          </a:p>
          <a:p>
            <a:pPr marL="285750" indent="-285750">
              <a:buFont typeface="Arial" panose="020B0604020202020204" pitchFamily="34" charset="0"/>
              <a:buChar char="•"/>
            </a:pPr>
            <a:r>
              <a:rPr lang="en-US" sz="2000" dirty="0"/>
              <a:t>Gary Stockmaster</a:t>
            </a:r>
          </a:p>
          <a:p>
            <a:pPr marL="285750" indent="-285750">
              <a:buFont typeface="Arial" panose="020B0604020202020204" pitchFamily="34" charset="0"/>
              <a:buChar char="•"/>
            </a:pPr>
            <a:r>
              <a:rPr lang="en-US" sz="2000" dirty="0"/>
              <a:t>1 – Open Position</a:t>
            </a:r>
          </a:p>
          <a:p>
            <a:endParaRPr lang="en-US" sz="2000" dirty="0"/>
          </a:p>
        </p:txBody>
      </p:sp>
      <p:sp>
        <p:nvSpPr>
          <p:cNvPr id="6" name="TextBox 5">
            <a:extLst>
              <a:ext uri="{FF2B5EF4-FFF2-40B4-BE49-F238E27FC236}">
                <a16:creationId xmlns:a16="http://schemas.microsoft.com/office/drawing/2014/main" id="{B3600592-49EE-463A-B3EC-81D1849B8E17}"/>
              </a:ext>
            </a:extLst>
          </p:cNvPr>
          <p:cNvSpPr txBox="1"/>
          <p:nvPr/>
        </p:nvSpPr>
        <p:spPr>
          <a:xfrm>
            <a:off x="3355970" y="3349404"/>
            <a:ext cx="3429000" cy="369332"/>
          </a:xfrm>
          <a:prstGeom prst="rect">
            <a:avLst/>
          </a:prstGeom>
          <a:noFill/>
        </p:spPr>
        <p:txBody>
          <a:bodyPr wrap="square" rtlCol="0">
            <a:spAutoFit/>
          </a:bodyPr>
          <a:lstStyle/>
          <a:p>
            <a:r>
              <a:rPr lang="en-US" b="1" dirty="0">
                <a:solidFill>
                  <a:schemeClr val="tx2">
                    <a:lumMod val="50000"/>
                  </a:schemeClr>
                </a:solidFill>
              </a:rPr>
              <a:t>Leadership Rotation Schedule:</a:t>
            </a:r>
          </a:p>
        </p:txBody>
      </p:sp>
      <p:pic>
        <p:nvPicPr>
          <p:cNvPr id="11" name="Picture 10" descr="Table&#10;&#10;Description automatically generated">
            <a:extLst>
              <a:ext uri="{FF2B5EF4-FFF2-40B4-BE49-F238E27FC236}">
                <a16:creationId xmlns:a16="http://schemas.microsoft.com/office/drawing/2014/main" id="{04EB93FF-E355-45D8-B9C5-E1929ECBF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999" y="3828136"/>
            <a:ext cx="5324251" cy="1213505"/>
          </a:xfrm>
          <a:prstGeom prst="rect">
            <a:avLst/>
          </a:prstGeom>
        </p:spPr>
      </p:pic>
      <p:pic>
        <p:nvPicPr>
          <p:cNvPr id="5" name="Picture 4" descr="Table&#10;&#10;Description automatically generated">
            <a:extLst>
              <a:ext uri="{FF2B5EF4-FFF2-40B4-BE49-F238E27FC236}">
                <a16:creationId xmlns:a16="http://schemas.microsoft.com/office/drawing/2014/main" id="{759E00F8-35E1-358E-C56E-0049C4BD9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2308" y="897048"/>
            <a:ext cx="2293546" cy="2931324"/>
          </a:xfrm>
          <a:prstGeom prst="rect">
            <a:avLst/>
          </a:prstGeom>
        </p:spPr>
      </p:pic>
    </p:spTree>
    <p:extLst>
      <p:ext uri="{BB962C8B-B14F-4D97-AF65-F5344CB8AC3E}">
        <p14:creationId xmlns:p14="http://schemas.microsoft.com/office/powerpoint/2010/main" val="128857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3" name="TextBox 2"/>
          <p:cNvSpPr txBox="1"/>
          <p:nvPr/>
        </p:nvSpPr>
        <p:spPr>
          <a:xfrm>
            <a:off x="381000" y="742950"/>
            <a:ext cx="8534400" cy="3046988"/>
          </a:xfrm>
          <a:prstGeom prst="rect">
            <a:avLst/>
          </a:prstGeom>
          <a:noFill/>
        </p:spPr>
        <p:txBody>
          <a:bodyPr wrap="square" rtlCol="0">
            <a:spAutoFit/>
          </a:bodyPr>
          <a:lstStyle/>
          <a:p>
            <a:r>
              <a:rPr lang="en-US" sz="2400" b="1" dirty="0">
                <a:solidFill>
                  <a:srgbClr val="0000FF"/>
                </a:solidFill>
              </a:rPr>
              <a:t>Old Business :</a:t>
            </a:r>
          </a:p>
          <a:p>
            <a:pPr marL="342900" lvl="0" indent="-342900">
              <a:buFont typeface="Arial" panose="020B0604020202020204" pitchFamily="34" charset="0"/>
              <a:buChar char="•"/>
            </a:pPr>
            <a:r>
              <a:rPr lang="en-US" dirty="0"/>
              <a:t>MWC By-Laws review</a:t>
            </a:r>
            <a:r>
              <a:rPr lang="en-US" b="1" dirty="0"/>
              <a:t>. </a:t>
            </a:r>
            <a:r>
              <a:rPr lang="en-US" dirty="0"/>
              <a:t>John recommends a committee of himself, Gary, Scott, George and Melanie work on the By-Laws and present their findings at the annual meeting.  Margaret should also be invited.  Gary agreed to host at his house and will setup to review meetings.</a:t>
            </a:r>
          </a:p>
          <a:p>
            <a:pPr marL="285750" lvl="0" indent="-285750">
              <a:buFont typeface="Arial" panose="020B0604020202020204" pitchFamily="34" charset="0"/>
              <a:buChar char="•"/>
            </a:pPr>
            <a:r>
              <a:rPr lang="en-US" dirty="0"/>
              <a:t>Some discussion was had about the salary we currently pay employees.</a:t>
            </a:r>
          </a:p>
          <a:p>
            <a:pPr marL="285750" lvl="0" indent="-285750">
              <a:buFont typeface="Arial" panose="020B0604020202020204" pitchFamily="34" charset="0"/>
              <a:buChar char="•"/>
            </a:pPr>
            <a:r>
              <a:rPr lang="en-US" dirty="0"/>
              <a:t>Scott has agreed to work with Carol to learn what she does as superintendent.</a:t>
            </a:r>
          </a:p>
          <a:p>
            <a:pPr marL="285750" lvl="0" indent="-285750">
              <a:buFont typeface="Arial" panose="020B0604020202020204" pitchFamily="34" charset="0"/>
              <a:buChar char="•"/>
            </a:pPr>
            <a:r>
              <a:rPr lang="en-US" dirty="0"/>
              <a:t>2022 Sales and revenues are lower than anticipated.</a:t>
            </a:r>
          </a:p>
          <a:p>
            <a:pPr marL="285750" indent="-285750">
              <a:buFont typeface="Arial" panose="020B0604020202020204" pitchFamily="34" charset="0"/>
              <a:buChar char="•"/>
            </a:pPr>
            <a:endParaRPr lang="en-US" sz="2400" b="1" dirty="0"/>
          </a:p>
          <a:p>
            <a:endParaRPr lang="en-US" dirty="0"/>
          </a:p>
        </p:txBody>
      </p:sp>
    </p:spTree>
    <p:extLst>
      <p:ext uri="{BB962C8B-B14F-4D97-AF65-F5344CB8AC3E}">
        <p14:creationId xmlns:p14="http://schemas.microsoft.com/office/powerpoint/2010/main" val="290034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3" name="TextBox 2"/>
          <p:cNvSpPr txBox="1"/>
          <p:nvPr/>
        </p:nvSpPr>
        <p:spPr>
          <a:xfrm>
            <a:off x="152400" y="819150"/>
            <a:ext cx="5237147" cy="3785652"/>
          </a:xfrm>
          <a:prstGeom prst="rect">
            <a:avLst/>
          </a:prstGeom>
          <a:noFill/>
        </p:spPr>
        <p:txBody>
          <a:bodyPr wrap="square" rtlCol="0">
            <a:spAutoFit/>
          </a:bodyPr>
          <a:lstStyle/>
          <a:p>
            <a:r>
              <a:rPr lang="en-US" sz="2400" b="1" dirty="0">
                <a:solidFill>
                  <a:srgbClr val="0000FF"/>
                </a:solidFill>
              </a:rPr>
              <a:t>New Business:</a:t>
            </a:r>
          </a:p>
          <a:p>
            <a:pPr marL="285750" indent="-285750">
              <a:buFont typeface="Arial" panose="020B0604020202020204" pitchFamily="34" charset="0"/>
              <a:buChar char="•"/>
            </a:pPr>
            <a:r>
              <a:rPr lang="en-US" dirty="0"/>
              <a:t>Grounds – Gardens: Spring Cleanup renewal</a:t>
            </a:r>
          </a:p>
          <a:p>
            <a:pPr marL="742950" lvl="1" indent="-285750">
              <a:buFont typeface="Arial" panose="020B0604020202020204" pitchFamily="34" charset="0"/>
              <a:buChar char="•"/>
            </a:pPr>
            <a:r>
              <a:rPr lang="en-US" dirty="0"/>
              <a:t>Proposal from Chris Shafer, $1,150</a:t>
            </a:r>
          </a:p>
          <a:p>
            <a:pPr marL="1200150" lvl="2" indent="-285750">
              <a:buFont typeface="Arial" panose="020B0604020202020204" pitchFamily="34" charset="0"/>
              <a:buChar char="•"/>
            </a:pPr>
            <a:r>
              <a:rPr lang="en-US" b="1" dirty="0">
                <a:solidFill>
                  <a:srgbClr val="0000FF"/>
                </a:solidFill>
              </a:rPr>
              <a:t>Includes:</a:t>
            </a:r>
          </a:p>
          <a:p>
            <a:pPr marL="1657350" lvl="3" indent="-285750">
              <a:buFont typeface="Arial" panose="020B0604020202020204" pitchFamily="34" charset="0"/>
              <a:buChar char="•"/>
            </a:pPr>
            <a:r>
              <a:rPr lang="en-US" dirty="0"/>
              <a:t>Designated gardens</a:t>
            </a:r>
          </a:p>
          <a:p>
            <a:pPr marL="1657350" lvl="3" indent="-285750">
              <a:buFont typeface="Arial" panose="020B0604020202020204" pitchFamily="34" charset="0"/>
              <a:buChar char="•"/>
            </a:pPr>
            <a:r>
              <a:rPr lang="en-US" dirty="0"/>
              <a:t>All ‘new’ trees with a mulch border</a:t>
            </a:r>
          </a:p>
          <a:p>
            <a:pPr marL="1200150" lvl="2" indent="-285750">
              <a:buFont typeface="Arial" panose="020B0604020202020204" pitchFamily="34" charset="0"/>
              <a:buChar char="•"/>
            </a:pPr>
            <a:r>
              <a:rPr lang="en-US" dirty="0"/>
              <a:t>Spring Clean-up, remove leaves and debris</a:t>
            </a:r>
          </a:p>
          <a:p>
            <a:pPr marL="1200150" lvl="2" indent="-285750">
              <a:buFont typeface="Arial" panose="020B0604020202020204" pitchFamily="34" charset="0"/>
              <a:buChar char="•"/>
            </a:pPr>
            <a:r>
              <a:rPr lang="en-US" dirty="0"/>
              <a:t>Edge designated gardens and tree beds</a:t>
            </a:r>
          </a:p>
          <a:p>
            <a:pPr marL="1200150" lvl="2" indent="-285750">
              <a:buFont typeface="Arial" panose="020B0604020202020204" pitchFamily="34" charset="0"/>
              <a:buChar char="•"/>
            </a:pPr>
            <a:r>
              <a:rPr lang="en-US" dirty="0"/>
              <a:t>Mulch these garden and tree beds</a:t>
            </a:r>
          </a:p>
          <a:p>
            <a:pPr marL="1200150" lvl="2" indent="-285750">
              <a:buFont typeface="Arial" panose="020B0604020202020204" pitchFamily="34" charset="0"/>
              <a:buChar char="•"/>
            </a:pPr>
            <a:r>
              <a:rPr lang="en-US" dirty="0"/>
              <a:t>Price includes materials and labor</a:t>
            </a:r>
          </a:p>
          <a:p>
            <a:pPr marL="1200150" lvl="2" indent="-285750">
              <a:buFont typeface="Arial" panose="020B0604020202020204" pitchFamily="34" charset="0"/>
              <a:buChar char="•"/>
            </a:pPr>
            <a:r>
              <a:rPr lang="en-US" dirty="0"/>
              <a:t>All work to be completed prior to Memorial Day</a:t>
            </a:r>
          </a:p>
        </p:txBody>
      </p:sp>
      <p:pic>
        <p:nvPicPr>
          <p:cNvPr id="5" name="Picture 4" descr="Table&#10;&#10;Description automatically generated">
            <a:extLst>
              <a:ext uri="{FF2B5EF4-FFF2-40B4-BE49-F238E27FC236}">
                <a16:creationId xmlns:a16="http://schemas.microsoft.com/office/drawing/2014/main" id="{A8573107-9D3A-6F42-7EFB-45F55F34A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198191"/>
            <a:ext cx="2895600" cy="3790897"/>
          </a:xfrm>
          <a:prstGeom prst="rect">
            <a:avLst/>
          </a:prstGeom>
        </p:spPr>
      </p:pic>
    </p:spTree>
    <p:extLst>
      <p:ext uri="{BB962C8B-B14F-4D97-AF65-F5344CB8AC3E}">
        <p14:creationId xmlns:p14="http://schemas.microsoft.com/office/powerpoint/2010/main" val="33317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666750"/>
            <a:ext cx="8153400" cy="4339650"/>
          </a:xfrm>
          <a:prstGeom prst="rect">
            <a:avLst/>
          </a:prstGeom>
        </p:spPr>
        <p:txBody>
          <a:bodyPr wrap="square">
            <a:spAutoFit/>
          </a:bodyPr>
          <a:lstStyle/>
          <a:p>
            <a:endParaRPr lang="en-US" sz="1400" dirty="0"/>
          </a:p>
          <a:p>
            <a:r>
              <a:rPr lang="en-US" sz="1400" b="1" dirty="0"/>
              <a:t>CEMETERY REGULATION IN NEW YORK STATE</a:t>
            </a:r>
          </a:p>
          <a:p>
            <a:r>
              <a:rPr lang="en-US" sz="1400" dirty="0"/>
              <a:t>New York is the most populous of the six states (including, Connecticut, Massachusetts, Maine, New Jersey, and Wyoming) in which </a:t>
            </a:r>
            <a:r>
              <a:rPr lang="en-US" sz="1400" b="1" dirty="0"/>
              <a:t>cemeteries are required to be operated only on a non-profit basis</a:t>
            </a:r>
            <a:r>
              <a:rPr lang="en-US" sz="1400" dirty="0"/>
              <a:t>. New York State's historical not for profit cemetery structure "</a:t>
            </a:r>
            <a:r>
              <a:rPr lang="en-US" sz="1400" b="1" i="1" dirty="0"/>
              <a:t>for the mutual benefit of plot owners therein</a:t>
            </a:r>
            <a:r>
              <a:rPr lang="en-US" sz="1400" dirty="0"/>
              <a:t>" is based upon the following aims:</a:t>
            </a:r>
          </a:p>
          <a:p>
            <a:r>
              <a:rPr lang="en-US" sz="1600" b="1" dirty="0"/>
              <a:t>    to protect the well-being of its citizens;</a:t>
            </a:r>
          </a:p>
          <a:p>
            <a:r>
              <a:rPr lang="en-US" sz="1600" b="1" dirty="0"/>
              <a:t>    to promote the public welfare;</a:t>
            </a:r>
          </a:p>
          <a:p>
            <a:r>
              <a:rPr lang="en-US" sz="1600" b="1" dirty="0"/>
              <a:t>    to prevent cemeteries from falling into disrepair and dilapidation; and</a:t>
            </a:r>
          </a:p>
          <a:p>
            <a:r>
              <a:rPr lang="en-US" sz="1600" b="1" dirty="0"/>
              <a:t>    to prevent cemeteries from becoming a burden upon the community. "for the mutual benefit of plot owners therein." </a:t>
            </a:r>
            <a:r>
              <a:rPr lang="en-US" sz="1400" dirty="0"/>
              <a:t>Not-for-Profit Corporation Law (N-PCL) §1501. </a:t>
            </a:r>
          </a:p>
          <a:p>
            <a:r>
              <a:rPr lang="en-US" sz="1400" dirty="0"/>
              <a:t>In 1847 New York passed its first general law "authorizing the incorporation of rural cemetery associations." Over the next 100 years, many provisions were added relative to cemetery associations or corporations, resulting in the Membership Corporations Law (MCL) Article 9 (sections 70-105). This portion of the MCL was repealed and replaced with no change in form or substance by N-PCL §1401, effective in 1970. In 1977 N-PCL §1401, with all its myriad subdivisions, was enacted into current N-PCL Article 15 (sections 1501-1515).</a:t>
            </a:r>
          </a:p>
          <a:p>
            <a:endParaRPr lang="en-US" sz="1400" dirty="0"/>
          </a:p>
          <a:p>
            <a:r>
              <a:rPr lang="en-US" sz="1400" dirty="0"/>
              <a:t>The New York State Cemetery Board was created by statute in 1949 following a 1949 Report of the Attorney General, which was a study of operations and financial activities harmful to cemeteries.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Tree>
    <p:extLst>
      <p:ext uri="{BB962C8B-B14F-4D97-AF65-F5344CB8AC3E}">
        <p14:creationId xmlns:p14="http://schemas.microsoft.com/office/powerpoint/2010/main" val="524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3" name="TextBox 2"/>
          <p:cNvSpPr txBox="1"/>
          <p:nvPr/>
        </p:nvSpPr>
        <p:spPr>
          <a:xfrm>
            <a:off x="152400" y="819150"/>
            <a:ext cx="6096000" cy="2954655"/>
          </a:xfrm>
          <a:prstGeom prst="rect">
            <a:avLst/>
          </a:prstGeom>
          <a:noFill/>
        </p:spPr>
        <p:txBody>
          <a:bodyPr wrap="square" rtlCol="0">
            <a:spAutoFit/>
          </a:bodyPr>
          <a:lstStyle/>
          <a:p>
            <a:r>
              <a:rPr lang="en-US" sz="2400" b="1" dirty="0">
                <a:solidFill>
                  <a:srgbClr val="0000FF"/>
                </a:solidFill>
              </a:rPr>
              <a:t>New Business:</a:t>
            </a:r>
          </a:p>
          <a:p>
            <a:pPr marL="285750" indent="-285750">
              <a:buFont typeface="Arial" panose="020B0604020202020204" pitchFamily="34" charset="0"/>
              <a:buChar char="•"/>
            </a:pPr>
            <a:r>
              <a:rPr lang="en-US" dirty="0"/>
              <a:t>Grounds – Annual Landscape Maintenance renewal</a:t>
            </a:r>
          </a:p>
          <a:p>
            <a:pPr marL="742950" lvl="1" indent="-285750">
              <a:buFont typeface="Arial" panose="020B0604020202020204" pitchFamily="34" charset="0"/>
              <a:buChar char="•"/>
            </a:pPr>
            <a:r>
              <a:rPr lang="en-US" dirty="0"/>
              <a:t>Proposal from Cardinal Landscape, $5,200</a:t>
            </a:r>
          </a:p>
          <a:p>
            <a:pPr marL="1200150" lvl="2" indent="-285750">
              <a:buFont typeface="Arial" panose="020B0604020202020204" pitchFamily="34" charset="0"/>
              <a:buChar char="•"/>
            </a:pPr>
            <a:r>
              <a:rPr lang="en-US" b="1" dirty="0">
                <a:solidFill>
                  <a:srgbClr val="0000FF"/>
                </a:solidFill>
              </a:rPr>
              <a:t>Includes:</a:t>
            </a:r>
          </a:p>
          <a:p>
            <a:pPr marL="1657350" lvl="3" indent="-285750">
              <a:buFont typeface="Arial" panose="020B0604020202020204" pitchFamily="34" charset="0"/>
              <a:buChar char="•"/>
            </a:pPr>
            <a:r>
              <a:rPr lang="en-US" dirty="0"/>
              <a:t>Pruning of shrubs, weed, edge and mulch garage berm, front berms, Veterans garden and Memorial garden.</a:t>
            </a:r>
          </a:p>
          <a:p>
            <a:pPr marL="1657350" lvl="3" indent="-285750">
              <a:buFont typeface="Arial" panose="020B0604020202020204" pitchFamily="34" charset="0"/>
              <a:buChar char="•"/>
            </a:pPr>
            <a:r>
              <a:rPr lang="en-US" dirty="0"/>
              <a:t>Pruning 2/year, June &amp; August</a:t>
            </a:r>
          </a:p>
          <a:p>
            <a:pPr marL="1657350" lvl="3" indent="-285750">
              <a:buFont typeface="Arial" panose="020B0604020202020204" pitchFamily="34" charset="0"/>
              <a:buChar char="•"/>
            </a:pPr>
            <a:r>
              <a:rPr lang="en-US" dirty="0"/>
              <a:t>Weeding monthly April - October</a:t>
            </a:r>
          </a:p>
          <a:p>
            <a:pPr marL="1657350" lvl="3" indent="-285750">
              <a:buFont typeface="Arial" panose="020B0604020202020204" pitchFamily="34" charset="0"/>
              <a:buChar char="•"/>
            </a:pPr>
            <a:r>
              <a:rPr lang="en-US" dirty="0"/>
              <a:t>Price includes materials and labor</a:t>
            </a:r>
          </a:p>
        </p:txBody>
      </p:sp>
      <p:pic>
        <p:nvPicPr>
          <p:cNvPr id="5" name="Picture 4" descr="Logo, company name&#10;&#10;Description automatically generated">
            <a:extLst>
              <a:ext uri="{FF2B5EF4-FFF2-40B4-BE49-F238E27FC236}">
                <a16:creationId xmlns:a16="http://schemas.microsoft.com/office/drawing/2014/main" id="{ECA4ACA7-8F3F-A32C-F79E-B0E3B9C22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756852"/>
            <a:ext cx="2172160" cy="1079249"/>
          </a:xfrm>
          <a:prstGeom prst="rect">
            <a:avLst/>
          </a:prstGeom>
        </p:spPr>
      </p:pic>
    </p:spTree>
    <p:extLst>
      <p:ext uri="{BB962C8B-B14F-4D97-AF65-F5344CB8AC3E}">
        <p14:creationId xmlns:p14="http://schemas.microsoft.com/office/powerpoint/2010/main" val="3265231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3" name="TextBox 2"/>
          <p:cNvSpPr txBox="1"/>
          <p:nvPr/>
        </p:nvSpPr>
        <p:spPr>
          <a:xfrm>
            <a:off x="190500" y="943018"/>
            <a:ext cx="8763000" cy="1015663"/>
          </a:xfrm>
          <a:prstGeom prst="rect">
            <a:avLst/>
          </a:prstGeom>
          <a:noFill/>
        </p:spPr>
        <p:txBody>
          <a:bodyPr wrap="square" rtlCol="0">
            <a:spAutoFit/>
          </a:bodyPr>
          <a:lstStyle/>
          <a:p>
            <a:r>
              <a:rPr lang="en-US" sz="2400" b="1" dirty="0">
                <a:solidFill>
                  <a:srgbClr val="0000FF"/>
                </a:solidFill>
              </a:rPr>
              <a:t>Other New Business:</a:t>
            </a:r>
            <a:endParaRPr lang="en-US" sz="2400" b="1"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33884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0818A4-A372-42C1-A0CE-33E759F978C1}"/>
              </a:ext>
            </a:extLst>
          </p:cNvPr>
          <p:cNvSpPr txBox="1"/>
          <p:nvPr/>
        </p:nvSpPr>
        <p:spPr>
          <a:xfrm>
            <a:off x="1628685" y="4248150"/>
            <a:ext cx="5888182" cy="646331"/>
          </a:xfrm>
          <a:prstGeom prst="rect">
            <a:avLst/>
          </a:prstGeom>
          <a:solidFill>
            <a:srgbClr val="FFC000"/>
          </a:solidFill>
        </p:spPr>
        <p:txBody>
          <a:bodyPr wrap="square" rtlCol="0">
            <a:spAutoFit/>
          </a:bodyPr>
          <a:lstStyle/>
          <a:p>
            <a:pPr algn="ctr"/>
            <a:r>
              <a:rPr lang="en-US" b="1" dirty="0"/>
              <a:t>Next Quarterly Board Meeting: Wednesday June 7</a:t>
            </a:r>
            <a:r>
              <a:rPr lang="en-US" b="1" baseline="30000" dirty="0"/>
              <a:t>th</a:t>
            </a:r>
          </a:p>
          <a:p>
            <a:pPr algn="ctr"/>
            <a:r>
              <a:rPr lang="en-US" b="1" dirty="0"/>
              <a:t>At the Cemetery Shed</a:t>
            </a:r>
          </a:p>
        </p:txBody>
      </p:sp>
      <p:sp>
        <p:nvSpPr>
          <p:cNvPr id="3" name="TextBox 2">
            <a:extLst>
              <a:ext uri="{FF2B5EF4-FFF2-40B4-BE49-F238E27FC236}">
                <a16:creationId xmlns:a16="http://schemas.microsoft.com/office/drawing/2014/main" id="{11597EFC-FE13-4EBD-B712-1F933E22C6CF}"/>
              </a:ext>
            </a:extLst>
          </p:cNvPr>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2023 Directors Meeting</a:t>
            </a:r>
          </a:p>
        </p:txBody>
      </p:sp>
      <p:sp>
        <p:nvSpPr>
          <p:cNvPr id="4" name="TextBox 3">
            <a:extLst>
              <a:ext uri="{FF2B5EF4-FFF2-40B4-BE49-F238E27FC236}">
                <a16:creationId xmlns:a16="http://schemas.microsoft.com/office/drawing/2014/main" id="{6EB2D9C4-01EB-4C45-A0F4-E51B655C674C}"/>
              </a:ext>
            </a:extLst>
          </p:cNvPr>
          <p:cNvSpPr txBox="1"/>
          <p:nvPr/>
        </p:nvSpPr>
        <p:spPr>
          <a:xfrm>
            <a:off x="762000" y="982625"/>
            <a:ext cx="5410200" cy="646331"/>
          </a:xfrm>
          <a:prstGeom prst="rect">
            <a:avLst/>
          </a:prstGeom>
          <a:noFill/>
        </p:spPr>
        <p:txBody>
          <a:bodyPr wrap="square" rtlCol="0">
            <a:spAutoFit/>
          </a:bodyPr>
          <a:lstStyle/>
          <a:p>
            <a:r>
              <a:rPr lang="en-US" b="1" dirty="0">
                <a:solidFill>
                  <a:srgbClr val="0000FF"/>
                </a:solidFill>
              </a:rPr>
              <a:t>Other New Business:</a:t>
            </a:r>
            <a:endParaRPr lang="en-US" b="1" dirty="0"/>
          </a:p>
          <a:p>
            <a:endParaRPr lang="en-US" dirty="0"/>
          </a:p>
        </p:txBody>
      </p:sp>
    </p:spTree>
    <p:extLst>
      <p:ext uri="{BB962C8B-B14F-4D97-AF65-F5344CB8AC3E}">
        <p14:creationId xmlns:p14="http://schemas.microsoft.com/office/powerpoint/2010/main" val="1056499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Thank You for attending the </a:t>
            </a:r>
          </a:p>
          <a:p>
            <a:pPr algn="ctr"/>
            <a:r>
              <a:rPr lang="en-US" sz="2000" b="1" dirty="0"/>
              <a:t>1Q 2023 Directors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a:extLst>
              <a:ext uri="{FF2B5EF4-FFF2-40B4-BE49-F238E27FC236}">
                <a16:creationId xmlns:a16="http://schemas.microsoft.com/office/drawing/2014/main" id="{BF82F140-367A-4E89-8194-E2BAD6C762ED}"/>
              </a:ext>
            </a:extLst>
          </p:cNvPr>
          <p:cNvSpPr txBox="1"/>
          <p:nvPr/>
        </p:nvSpPr>
        <p:spPr>
          <a:xfrm>
            <a:off x="1720748" y="4805402"/>
            <a:ext cx="1752600" cy="276999"/>
          </a:xfrm>
          <a:prstGeom prst="rect">
            <a:avLst/>
          </a:prstGeom>
          <a:noFill/>
        </p:spPr>
        <p:txBody>
          <a:bodyPr wrap="square" rtlCol="0">
            <a:spAutoFit/>
          </a:bodyPr>
          <a:lstStyle/>
          <a:p>
            <a:pPr algn="ctr"/>
            <a:r>
              <a:rPr lang="en-US" sz="1200" b="1" dirty="0"/>
              <a:t>March 1, 2023</a:t>
            </a:r>
          </a:p>
        </p:txBody>
      </p:sp>
      <p:pic>
        <p:nvPicPr>
          <p:cNvPr id="7" name="Picture 6">
            <a:extLst>
              <a:ext uri="{FF2B5EF4-FFF2-40B4-BE49-F238E27FC236}">
                <a16:creationId xmlns:a16="http://schemas.microsoft.com/office/drawing/2014/main" id="{3F53ABCE-C6FB-486F-858E-7151B8A7C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174" y="1581150"/>
            <a:ext cx="2143827" cy="2108538"/>
          </a:xfrm>
          <a:prstGeom prst="rect">
            <a:avLst/>
          </a:prstGeom>
        </p:spPr>
      </p:pic>
    </p:spTree>
    <p:extLst>
      <p:ext uri="{BB962C8B-B14F-4D97-AF65-F5344CB8AC3E}">
        <p14:creationId xmlns:p14="http://schemas.microsoft.com/office/powerpoint/2010/main" val="12092892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icon&#10;&#10;Description automatically generated">
            <a:extLst>
              <a:ext uri="{FF2B5EF4-FFF2-40B4-BE49-F238E27FC236}">
                <a16:creationId xmlns:a16="http://schemas.microsoft.com/office/drawing/2014/main" id="{67B25891-795B-7900-5367-4B03DBF3F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623" y="0"/>
            <a:ext cx="2779777" cy="2099133"/>
          </a:xfrm>
          <a:prstGeom prst="rect">
            <a:avLst/>
          </a:prstGeom>
        </p:spPr>
      </p:pic>
      <p:sp>
        <p:nvSpPr>
          <p:cNvPr id="15" name="TextBox 14">
            <a:extLst>
              <a:ext uri="{FF2B5EF4-FFF2-40B4-BE49-F238E27FC236}">
                <a16:creationId xmlns:a16="http://schemas.microsoft.com/office/drawing/2014/main" id="{754F4367-3D83-D39C-F4FE-8F1FAF6E9BB3}"/>
              </a:ext>
            </a:extLst>
          </p:cNvPr>
          <p:cNvSpPr txBox="1"/>
          <p:nvPr/>
        </p:nvSpPr>
        <p:spPr>
          <a:xfrm>
            <a:off x="144525" y="257073"/>
            <a:ext cx="2646850" cy="4770537"/>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p:spPr>
        <p:txBody>
          <a:bodyPr wrap="square" rtlCol="0">
            <a:spAutoFit/>
          </a:bodyPr>
          <a:lstStyle/>
          <a:p>
            <a:r>
              <a:rPr lang="en-US" sz="1600" b="1" dirty="0">
                <a:latin typeface="Arial" panose="020B0604020202020204" pitchFamily="34" charset="0"/>
                <a:cs typeface="Arial" panose="020B0604020202020204" pitchFamily="34" charset="0"/>
              </a:rPr>
              <a:t>Cemetery Operations: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Burial Scheduling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Vendor scheduling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Landscape &amp; Grounds Management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Mowing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Trimming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Grave topping &amp; seeding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Roads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Equipment Management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Purchases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Repairs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Supplies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Shed</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Tools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Hydrants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47B6525-E765-242D-1316-165AEC5634AF}"/>
              </a:ext>
            </a:extLst>
          </p:cNvPr>
          <p:cNvSpPr txBox="1"/>
          <p:nvPr/>
        </p:nvSpPr>
        <p:spPr>
          <a:xfrm>
            <a:off x="5943600" y="257073"/>
            <a:ext cx="2925366" cy="452431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p:spPr>
        <p:txBody>
          <a:bodyPr wrap="square" rtlCol="0">
            <a:spAutoFit/>
          </a:bodyPr>
          <a:lstStyle/>
          <a:p>
            <a:r>
              <a:rPr lang="en-US" sz="1600" b="1" spc="-10" dirty="0">
                <a:solidFill>
                  <a:srgbClr val="131613"/>
                </a:solidFill>
                <a:effectLst/>
                <a:latin typeface="Arial" panose="020B0604020202020204" pitchFamily="34" charset="0"/>
                <a:ea typeface="Arial" panose="020B0604020202020204" pitchFamily="34" charset="0"/>
              </a:rPr>
              <a:t>Business Management of</a:t>
            </a:r>
            <a:r>
              <a:rPr lang="en-US" sz="1600" spc="-10" dirty="0">
                <a:solidFill>
                  <a:srgbClr val="131613"/>
                </a:solidFill>
                <a:effectLst/>
                <a:latin typeface="Arial" panose="020B0604020202020204" pitchFamily="34" charset="0"/>
                <a:ea typeface="Arial" panose="020B0604020202020204" pitchFamily="34" charset="0"/>
              </a:rPr>
              <a:t>:</a:t>
            </a:r>
          </a:p>
          <a:p>
            <a:pPr marL="285750" indent="-285750">
              <a:buFont typeface="Arial" panose="020B0604020202020204" pitchFamily="34" charset="0"/>
              <a:buChar char="•"/>
            </a:pPr>
            <a:r>
              <a:rPr lang="en-US" sz="1600" spc="-10" dirty="0">
                <a:solidFill>
                  <a:srgbClr val="131613"/>
                </a:solidFill>
                <a:latin typeface="Arial" panose="020B0604020202020204" pitchFamily="34" charset="0"/>
                <a:ea typeface="Arial" panose="020B0604020202020204" pitchFamily="34" charset="0"/>
              </a:rPr>
              <a:t>Sales transactions</a:t>
            </a:r>
          </a:p>
          <a:p>
            <a:pPr marL="285750" indent="-285750">
              <a:buFont typeface="Arial" panose="020B0604020202020204" pitchFamily="34" charset="0"/>
              <a:buChar char="•"/>
            </a:pPr>
            <a:r>
              <a:rPr lang="en-US" sz="1600" spc="-10" dirty="0">
                <a:solidFill>
                  <a:srgbClr val="131613"/>
                </a:solidFill>
                <a:effectLst/>
                <a:latin typeface="Arial" panose="020B0604020202020204" pitchFamily="34" charset="0"/>
                <a:ea typeface="Arial" panose="020B0604020202020204" pitchFamily="34" charset="0"/>
              </a:rPr>
              <a:t>Financial records</a:t>
            </a:r>
          </a:p>
          <a:p>
            <a:pPr marL="285750" indent="-285750">
              <a:buFont typeface="Arial" panose="020B0604020202020204" pitchFamily="34" charset="0"/>
              <a:buChar char="•"/>
            </a:pPr>
            <a:r>
              <a:rPr lang="en-US" sz="1600" spc="-10" dirty="0">
                <a:solidFill>
                  <a:srgbClr val="131613"/>
                </a:solidFill>
                <a:latin typeface="Arial" panose="020B0604020202020204" pitchFamily="34" charset="0"/>
                <a:ea typeface="Arial" panose="020B0604020202020204" pitchFamily="34" charset="0"/>
              </a:rPr>
              <a:t>Inventory records and maps</a:t>
            </a:r>
            <a:endParaRPr lang="en-US" sz="1600" spc="-10" dirty="0">
              <a:solidFill>
                <a:srgbClr val="131613"/>
              </a:solidFill>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600" spc="-10" dirty="0">
                <a:solidFill>
                  <a:srgbClr val="131613"/>
                </a:solidFill>
                <a:effectLst/>
                <a:latin typeface="Arial" panose="020B0604020202020204" pitchFamily="34" charset="0"/>
                <a:ea typeface="Arial" panose="020B0604020202020204" pitchFamily="34" charset="0"/>
              </a:rPr>
              <a:t>Customer data</a:t>
            </a:r>
          </a:p>
          <a:p>
            <a:pPr marL="285750" indent="-285750">
              <a:buFont typeface="Arial" panose="020B0604020202020204" pitchFamily="34" charset="0"/>
              <a:buChar char="•"/>
            </a:pPr>
            <a:r>
              <a:rPr lang="en-US" sz="1600" spc="-10" dirty="0">
                <a:solidFill>
                  <a:srgbClr val="131613"/>
                </a:solidFill>
                <a:effectLst/>
                <a:latin typeface="Arial" panose="020B0604020202020204" pitchFamily="34" charset="0"/>
                <a:ea typeface="Arial" panose="020B0604020202020204" pitchFamily="34" charset="0"/>
              </a:rPr>
              <a:t>Employee payroll</a:t>
            </a:r>
          </a:p>
          <a:p>
            <a:pPr marL="285750" indent="-285750">
              <a:buFont typeface="Arial" panose="020B0604020202020204" pitchFamily="34" charset="0"/>
              <a:buChar char="•"/>
            </a:pPr>
            <a:r>
              <a:rPr lang="en-US" sz="1600" spc="-10" dirty="0">
                <a:solidFill>
                  <a:srgbClr val="131613"/>
                </a:solidFill>
                <a:effectLst/>
                <a:latin typeface="Arial" panose="020B0604020202020204" pitchFamily="34" charset="0"/>
                <a:ea typeface="Arial" panose="020B0604020202020204" pitchFamily="34" charset="0"/>
              </a:rPr>
              <a:t>Vendor transactions Federal and NY taxes and filings</a:t>
            </a:r>
          </a:p>
          <a:p>
            <a:pPr marL="285750" indent="-285750">
              <a:buFont typeface="Arial" panose="020B0604020202020204" pitchFamily="34" charset="0"/>
              <a:buChar char="•"/>
            </a:pPr>
            <a:r>
              <a:rPr lang="en-US" sz="1600" spc="-10" dirty="0">
                <a:solidFill>
                  <a:srgbClr val="131613"/>
                </a:solidFill>
                <a:effectLst/>
                <a:latin typeface="Arial" panose="020B0604020202020204" pitchFamily="34" charset="0"/>
                <a:ea typeface="Arial" panose="020B0604020202020204" pitchFamily="34" charset="0"/>
              </a:rPr>
              <a:t>Insurance contracts</a:t>
            </a:r>
          </a:p>
          <a:p>
            <a:pPr marL="285750" indent="-285750">
              <a:buFont typeface="Arial" panose="020B0604020202020204" pitchFamily="34" charset="0"/>
              <a:buChar char="•"/>
            </a:pPr>
            <a:r>
              <a:rPr lang="en-US" sz="1600" spc="-10" dirty="0">
                <a:solidFill>
                  <a:srgbClr val="131613"/>
                </a:solidFill>
                <a:effectLst/>
                <a:latin typeface="Arial" panose="020B0604020202020204" pitchFamily="34" charset="0"/>
                <a:ea typeface="Arial" panose="020B0604020202020204" pitchFamily="34" charset="0"/>
              </a:rPr>
              <a:t>Compliance with NYS &amp; Cemetery Laws</a:t>
            </a:r>
          </a:p>
          <a:p>
            <a:pPr marL="285750" indent="-285750">
              <a:buFont typeface="Arial" panose="020B0604020202020204" pitchFamily="34" charset="0"/>
              <a:buChar char="•"/>
            </a:pPr>
            <a:r>
              <a:rPr lang="en-US" sz="1600" spc="-10" dirty="0">
                <a:solidFill>
                  <a:srgbClr val="131613"/>
                </a:solidFill>
                <a:effectLst/>
                <a:latin typeface="Arial" panose="020B0604020202020204" pitchFamily="34" charset="0"/>
                <a:ea typeface="Arial" panose="020B0604020202020204" pitchFamily="34" charset="0"/>
              </a:rPr>
              <a:t>Communications, marketing and social-public media, website</a:t>
            </a:r>
          </a:p>
          <a:p>
            <a:pPr marL="285750" indent="-285750">
              <a:buFont typeface="Arial" panose="020B0604020202020204" pitchFamily="34" charset="0"/>
              <a:buChar char="•"/>
            </a:pPr>
            <a:r>
              <a:rPr lang="en-US" sz="1600" spc="-10" dirty="0">
                <a:solidFill>
                  <a:srgbClr val="131613"/>
                </a:solidFill>
                <a:effectLst/>
                <a:latin typeface="Arial" panose="020B0604020202020204" pitchFamily="34" charset="0"/>
                <a:ea typeface="Arial" panose="020B0604020202020204" pitchFamily="34" charset="0"/>
              </a:rPr>
              <a:t>Infrastructure technology</a:t>
            </a:r>
          </a:p>
          <a:p>
            <a:pPr marL="285750" indent="-285750">
              <a:buFont typeface="Arial" panose="020B0604020202020204" pitchFamily="34" charset="0"/>
              <a:buChar char="•"/>
            </a:pPr>
            <a:r>
              <a:rPr lang="en-US" sz="1600" spc="-10" dirty="0">
                <a:solidFill>
                  <a:srgbClr val="131613"/>
                </a:solidFill>
                <a:effectLst/>
                <a:latin typeface="Arial" panose="020B0604020202020204" pitchFamily="34" charset="0"/>
                <a:ea typeface="Arial" panose="020B0604020202020204" pitchFamily="34" charset="0"/>
              </a:rPr>
              <a:t>Security requirements</a:t>
            </a:r>
            <a:endParaRPr lang="en-US" sz="1600" dirty="0"/>
          </a:p>
        </p:txBody>
      </p:sp>
      <p:pic>
        <p:nvPicPr>
          <p:cNvPr id="9" name="Picture 8" descr="Logo&#10;&#10;Description automatically generated">
            <a:extLst>
              <a:ext uri="{FF2B5EF4-FFF2-40B4-BE49-F238E27FC236}">
                <a16:creationId xmlns:a16="http://schemas.microsoft.com/office/drawing/2014/main" id="{D16A6165-F513-39C7-EB2B-08F2FABDE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639025"/>
            <a:ext cx="1905000" cy="1873642"/>
          </a:xfrm>
          <a:prstGeom prst="rect">
            <a:avLst/>
          </a:prstGeom>
        </p:spPr>
      </p:pic>
      <p:grpSp>
        <p:nvGrpSpPr>
          <p:cNvPr id="7" name="Group 6">
            <a:extLst>
              <a:ext uri="{FF2B5EF4-FFF2-40B4-BE49-F238E27FC236}">
                <a16:creationId xmlns:a16="http://schemas.microsoft.com/office/drawing/2014/main" id="{E9146D1A-F074-C1A2-DB9C-1CF75736B69E}"/>
              </a:ext>
            </a:extLst>
          </p:cNvPr>
          <p:cNvGrpSpPr/>
          <p:nvPr/>
        </p:nvGrpSpPr>
        <p:grpSpPr>
          <a:xfrm>
            <a:off x="2133600" y="2038350"/>
            <a:ext cx="3914481" cy="2989260"/>
            <a:chOff x="3429000" y="1082116"/>
            <a:chExt cx="1501955" cy="1261034"/>
          </a:xfrm>
        </p:grpSpPr>
        <p:sp>
          <p:nvSpPr>
            <p:cNvPr id="6" name="Rectangle 5">
              <a:extLst>
                <a:ext uri="{FF2B5EF4-FFF2-40B4-BE49-F238E27FC236}">
                  <a16:creationId xmlns:a16="http://schemas.microsoft.com/office/drawing/2014/main" id="{E0C93F26-65B2-0365-81DC-EE58AC2366F1}"/>
                </a:ext>
              </a:extLst>
            </p:cNvPr>
            <p:cNvSpPr/>
            <p:nvPr/>
          </p:nvSpPr>
          <p:spPr>
            <a:xfrm>
              <a:off x="3429000" y="1885950"/>
              <a:ext cx="1461866"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6299A27-882C-3012-2D13-34D74DDA5D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539077" y="1123948"/>
              <a:ext cx="827184" cy="941833"/>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25463A6B-7C52-6F1E-256F-F7397F8C2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0696" y="1082116"/>
              <a:ext cx="800259" cy="941834"/>
            </a:xfrm>
            <a:prstGeom prst="rect">
              <a:avLst/>
            </a:prstGeom>
          </p:spPr>
        </p:pic>
      </p:grpSp>
      <p:sp>
        <p:nvSpPr>
          <p:cNvPr id="10" name="TextBox 9">
            <a:extLst>
              <a:ext uri="{FF2B5EF4-FFF2-40B4-BE49-F238E27FC236}">
                <a16:creationId xmlns:a16="http://schemas.microsoft.com/office/drawing/2014/main" id="{8BCAEB38-55C7-18E5-7DC9-1C6AC93FF2BD}"/>
              </a:ext>
            </a:extLst>
          </p:cNvPr>
          <p:cNvSpPr txBox="1"/>
          <p:nvPr/>
        </p:nvSpPr>
        <p:spPr>
          <a:xfrm>
            <a:off x="2685854" y="2584292"/>
            <a:ext cx="1295400" cy="369332"/>
          </a:xfrm>
          <a:prstGeom prst="rect">
            <a:avLst/>
          </a:prstGeom>
          <a:noFill/>
        </p:spPr>
        <p:txBody>
          <a:bodyPr wrap="square" rtlCol="0">
            <a:spAutoFit/>
          </a:bodyPr>
          <a:lstStyle/>
          <a:p>
            <a:r>
              <a:rPr lang="en-US" b="1" dirty="0"/>
              <a:t>Operations</a:t>
            </a:r>
          </a:p>
        </p:txBody>
      </p:sp>
      <p:sp>
        <p:nvSpPr>
          <p:cNvPr id="11" name="TextBox 10">
            <a:extLst>
              <a:ext uri="{FF2B5EF4-FFF2-40B4-BE49-F238E27FC236}">
                <a16:creationId xmlns:a16="http://schemas.microsoft.com/office/drawing/2014/main" id="{C1EEF626-B776-1764-CEFF-F9F03B052A2C}"/>
              </a:ext>
            </a:extLst>
          </p:cNvPr>
          <p:cNvSpPr txBox="1"/>
          <p:nvPr/>
        </p:nvSpPr>
        <p:spPr>
          <a:xfrm>
            <a:off x="4267200" y="2531975"/>
            <a:ext cx="1295400" cy="369332"/>
          </a:xfrm>
          <a:prstGeom prst="rect">
            <a:avLst/>
          </a:prstGeom>
          <a:noFill/>
        </p:spPr>
        <p:txBody>
          <a:bodyPr wrap="square" rtlCol="0">
            <a:spAutoFit/>
          </a:bodyPr>
          <a:lstStyle/>
          <a:p>
            <a:pPr algn="ctr"/>
            <a:r>
              <a:rPr lang="en-US" b="1" dirty="0"/>
              <a:t>Business</a:t>
            </a:r>
          </a:p>
        </p:txBody>
      </p:sp>
      <p:sp>
        <p:nvSpPr>
          <p:cNvPr id="12" name="TextBox 11">
            <a:extLst>
              <a:ext uri="{FF2B5EF4-FFF2-40B4-BE49-F238E27FC236}">
                <a16:creationId xmlns:a16="http://schemas.microsoft.com/office/drawing/2014/main" id="{923D7CF4-152F-9AC9-561E-0190FC2D0EB4}"/>
              </a:ext>
            </a:extLst>
          </p:cNvPr>
          <p:cNvSpPr txBox="1"/>
          <p:nvPr/>
        </p:nvSpPr>
        <p:spPr>
          <a:xfrm>
            <a:off x="3025747" y="4183618"/>
            <a:ext cx="2155853" cy="369332"/>
          </a:xfrm>
          <a:prstGeom prst="rect">
            <a:avLst/>
          </a:prstGeom>
          <a:noFill/>
        </p:spPr>
        <p:txBody>
          <a:bodyPr wrap="square" rtlCol="0">
            <a:spAutoFit/>
          </a:bodyPr>
          <a:lstStyle/>
          <a:p>
            <a:pPr algn="ctr"/>
            <a:r>
              <a:rPr lang="en-US" b="1" dirty="0"/>
              <a:t>Board of Directors</a:t>
            </a:r>
          </a:p>
        </p:txBody>
      </p:sp>
      <p:sp>
        <p:nvSpPr>
          <p:cNvPr id="13" name="TextBox 12">
            <a:extLst>
              <a:ext uri="{FF2B5EF4-FFF2-40B4-BE49-F238E27FC236}">
                <a16:creationId xmlns:a16="http://schemas.microsoft.com/office/drawing/2014/main" id="{D21DA3BE-6797-02F0-C18E-C16628C5A2A4}"/>
              </a:ext>
            </a:extLst>
          </p:cNvPr>
          <p:cNvSpPr txBox="1"/>
          <p:nvPr/>
        </p:nvSpPr>
        <p:spPr>
          <a:xfrm>
            <a:off x="2367944" y="4486930"/>
            <a:ext cx="3471175" cy="523220"/>
          </a:xfrm>
          <a:prstGeom prst="rect">
            <a:avLst/>
          </a:prstGeom>
          <a:noFill/>
        </p:spPr>
        <p:txBody>
          <a:bodyPr wrap="square" rtlCol="0">
            <a:spAutoFit/>
          </a:bodyPr>
          <a:lstStyle/>
          <a:p>
            <a:pPr algn="ctr"/>
            <a:r>
              <a:rPr lang="en-US" sz="1400" b="1" dirty="0"/>
              <a:t>Planning, Pricing, Rules &amp; Regulations, Policies, Bylaws, Staffing, Audit</a:t>
            </a:r>
          </a:p>
        </p:txBody>
      </p:sp>
      <p:sp>
        <p:nvSpPr>
          <p:cNvPr id="21" name="Rectangle 20">
            <a:extLst>
              <a:ext uri="{FF2B5EF4-FFF2-40B4-BE49-F238E27FC236}">
                <a16:creationId xmlns:a16="http://schemas.microsoft.com/office/drawing/2014/main" id="{E54C9068-102C-7479-1EEA-E317D851CCB7}"/>
              </a:ext>
            </a:extLst>
          </p:cNvPr>
          <p:cNvSpPr/>
          <p:nvPr/>
        </p:nvSpPr>
        <p:spPr>
          <a:xfrm>
            <a:off x="2716050" y="402796"/>
            <a:ext cx="2736127" cy="659704"/>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5400" b="1" cap="none" spc="0" dirty="0">
                <a:ln w="28575">
                  <a:solidFill>
                    <a:srgbClr val="C00000"/>
                  </a:solidFill>
                </a:ln>
                <a:solidFill>
                  <a:srgbClr val="FFFF00"/>
                </a:solidFill>
                <a:effectLst/>
              </a:rPr>
              <a:t>Customers</a:t>
            </a:r>
          </a:p>
        </p:txBody>
      </p:sp>
    </p:spTree>
    <p:extLst>
      <p:ext uri="{BB962C8B-B14F-4D97-AF65-F5344CB8AC3E}">
        <p14:creationId xmlns:p14="http://schemas.microsoft.com/office/powerpoint/2010/main" val="42368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48291-F667-E038-887C-7248C4FFF4D7}"/>
              </a:ext>
            </a:extLst>
          </p:cNvPr>
          <p:cNvGrpSpPr/>
          <p:nvPr/>
        </p:nvGrpSpPr>
        <p:grpSpPr>
          <a:xfrm>
            <a:off x="2438400" y="1352550"/>
            <a:ext cx="1524000" cy="1927802"/>
            <a:chOff x="3962400" y="2038350"/>
            <a:chExt cx="2085681" cy="2232602"/>
          </a:xfrm>
        </p:grpSpPr>
        <p:pic>
          <p:nvPicPr>
            <p:cNvPr id="2" name="Picture 1" descr="A picture containing icon&#10;&#10;Description automatically generated">
              <a:extLst>
                <a:ext uri="{FF2B5EF4-FFF2-40B4-BE49-F238E27FC236}">
                  <a16:creationId xmlns:a16="http://schemas.microsoft.com/office/drawing/2014/main" id="{ECA70F68-6907-6A4D-DB20-F27245EB2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038350"/>
              <a:ext cx="2085681" cy="2232602"/>
            </a:xfrm>
            <a:prstGeom prst="rect">
              <a:avLst/>
            </a:prstGeom>
          </p:spPr>
        </p:pic>
        <p:sp>
          <p:nvSpPr>
            <p:cNvPr id="3" name="TextBox 2">
              <a:extLst>
                <a:ext uri="{FF2B5EF4-FFF2-40B4-BE49-F238E27FC236}">
                  <a16:creationId xmlns:a16="http://schemas.microsoft.com/office/drawing/2014/main" id="{D2F530F0-EA33-8BF9-B656-261984DEBCF6}"/>
                </a:ext>
              </a:extLst>
            </p:cNvPr>
            <p:cNvSpPr txBox="1"/>
            <p:nvPr/>
          </p:nvSpPr>
          <p:spPr>
            <a:xfrm>
              <a:off x="4066683" y="2531975"/>
              <a:ext cx="1495916" cy="427726"/>
            </a:xfrm>
            <a:prstGeom prst="rect">
              <a:avLst/>
            </a:prstGeom>
            <a:noFill/>
          </p:spPr>
          <p:txBody>
            <a:bodyPr wrap="square" rtlCol="0">
              <a:spAutoFit/>
            </a:bodyPr>
            <a:lstStyle/>
            <a:p>
              <a:pPr algn="ctr"/>
              <a:r>
                <a:rPr lang="en-US" b="1" dirty="0"/>
                <a:t>Business</a:t>
              </a:r>
            </a:p>
          </p:txBody>
        </p:sp>
      </p:grpSp>
      <p:sp>
        <p:nvSpPr>
          <p:cNvPr id="5" name="TextBox 4">
            <a:extLst>
              <a:ext uri="{FF2B5EF4-FFF2-40B4-BE49-F238E27FC236}">
                <a16:creationId xmlns:a16="http://schemas.microsoft.com/office/drawing/2014/main" id="{39840B84-24F7-2F60-A501-5D281709AC5F}"/>
              </a:ext>
            </a:extLst>
          </p:cNvPr>
          <p:cNvSpPr txBox="1"/>
          <p:nvPr/>
        </p:nvSpPr>
        <p:spPr>
          <a:xfrm>
            <a:off x="217602" y="133350"/>
            <a:ext cx="2085681" cy="3970318"/>
          </a:xfrm>
          <a:prstGeom prst="rect">
            <a:avLst/>
          </a:prstGeom>
          <a:noFill/>
        </p:spPr>
        <p:txBody>
          <a:bodyPr wrap="square" rtlCol="0">
            <a:spAutoFit/>
          </a:bodyPr>
          <a:lstStyle/>
          <a:p>
            <a:r>
              <a:rPr lang="en-US" b="1" dirty="0"/>
              <a:t>Current positions:</a:t>
            </a:r>
          </a:p>
          <a:p>
            <a:pPr marL="285750" indent="-285750">
              <a:buFont typeface="Arial" panose="020B0604020202020204" pitchFamily="34" charset="0"/>
              <a:buChar char="•"/>
            </a:pPr>
            <a:r>
              <a:rPr lang="en-US" b="1" dirty="0"/>
              <a:t>Secretary</a:t>
            </a:r>
          </a:p>
          <a:p>
            <a:pPr marL="285750" indent="-285750">
              <a:buFont typeface="Arial" panose="020B0604020202020204" pitchFamily="34" charset="0"/>
              <a:buChar char="•"/>
            </a:pPr>
            <a:r>
              <a:rPr lang="en-US" b="1" dirty="0"/>
              <a:t>Treasurer</a:t>
            </a:r>
          </a:p>
          <a:p>
            <a:endParaRPr lang="en-US" dirty="0"/>
          </a:p>
          <a:p>
            <a:pPr marL="285750" indent="-285750">
              <a:buFont typeface="Arial" panose="020B0604020202020204" pitchFamily="34" charset="0"/>
              <a:buChar char="•"/>
            </a:pPr>
            <a:r>
              <a:rPr lang="en-US" dirty="0"/>
              <a:t>No Finance Officer position</a:t>
            </a:r>
          </a:p>
          <a:p>
            <a:pPr marL="285750" indent="-285750">
              <a:buFont typeface="Arial" panose="020B0604020202020204" pitchFamily="34" charset="0"/>
              <a:buChar char="•"/>
            </a:pPr>
            <a:r>
              <a:rPr lang="en-US" dirty="0"/>
              <a:t>No backup for secretary or treasurer tasks</a:t>
            </a:r>
          </a:p>
          <a:p>
            <a:pPr marL="285750" indent="-285750">
              <a:buFont typeface="Arial" panose="020B0604020202020204" pitchFamily="34" charset="0"/>
              <a:buChar char="•"/>
            </a:pPr>
            <a:r>
              <a:rPr lang="en-US" dirty="0"/>
              <a:t>How will a new treasurer or secretary be brought in and trained?</a:t>
            </a:r>
          </a:p>
        </p:txBody>
      </p:sp>
      <p:sp>
        <p:nvSpPr>
          <p:cNvPr id="6" name="TextBox 5">
            <a:extLst>
              <a:ext uri="{FF2B5EF4-FFF2-40B4-BE49-F238E27FC236}">
                <a16:creationId xmlns:a16="http://schemas.microsoft.com/office/drawing/2014/main" id="{CF880744-D826-7CEE-21BA-2486C4E7C01C}"/>
              </a:ext>
            </a:extLst>
          </p:cNvPr>
          <p:cNvSpPr txBox="1"/>
          <p:nvPr/>
        </p:nvSpPr>
        <p:spPr>
          <a:xfrm>
            <a:off x="3573152" y="123923"/>
            <a:ext cx="5342248" cy="5755422"/>
          </a:xfrm>
          <a:prstGeom prst="rect">
            <a:avLst/>
          </a:prstGeom>
          <a:noFill/>
        </p:spPr>
        <p:txBody>
          <a:bodyPr wrap="square" rtlCol="0">
            <a:spAutoFit/>
          </a:bodyPr>
          <a:lstStyle/>
          <a:p>
            <a:r>
              <a:rPr lang="en-US" sz="1600" b="1" dirty="0"/>
              <a:t>Proposed Clarification and Changes:</a:t>
            </a:r>
          </a:p>
          <a:p>
            <a:pPr marL="285750" indent="-285750">
              <a:buFont typeface="Arial" panose="020B0604020202020204" pitchFamily="34" charset="0"/>
              <a:buChar char="•"/>
            </a:pPr>
            <a:r>
              <a:rPr lang="en-US" sz="1600" dirty="0"/>
              <a:t>Define tasks that could be assigned for a segment of the business.</a:t>
            </a:r>
          </a:p>
          <a:p>
            <a:pPr marL="285750" indent="-285750">
              <a:buFont typeface="Arial" panose="020B0604020202020204" pitchFamily="34" charset="0"/>
              <a:buChar char="•"/>
            </a:pPr>
            <a:r>
              <a:rPr lang="en-US" sz="1600" dirty="0"/>
              <a:t>Add a </a:t>
            </a:r>
            <a:r>
              <a:rPr lang="en-US" sz="1600" b="1" dirty="0">
                <a:solidFill>
                  <a:srgbClr val="002060"/>
                </a:solidFill>
              </a:rPr>
              <a:t>Business Manager</a:t>
            </a:r>
            <a:r>
              <a:rPr lang="en-US" sz="1600" dirty="0"/>
              <a:t> position</a:t>
            </a:r>
          </a:p>
          <a:p>
            <a:pPr marL="1200150" lvl="2" indent="-285750">
              <a:buFont typeface="Arial" panose="020B0604020202020204" pitchFamily="34" charset="0"/>
              <a:buChar char="•"/>
            </a:pPr>
            <a:r>
              <a:rPr lang="en-US" sz="1600" dirty="0"/>
              <a:t>Coordinates all business activities</a:t>
            </a:r>
          </a:p>
          <a:p>
            <a:pPr marL="1200150" lvl="2" indent="-285750">
              <a:buFont typeface="Arial" panose="020B0604020202020204" pitchFamily="34" charset="0"/>
              <a:buChar char="•"/>
            </a:pPr>
            <a:r>
              <a:rPr lang="en-US" sz="1600" dirty="0"/>
              <a:t>Primary Sales Contact</a:t>
            </a:r>
          </a:p>
          <a:p>
            <a:pPr marL="1200150" lvl="2" indent="-285750">
              <a:buFont typeface="Arial" panose="020B0604020202020204" pitchFamily="34" charset="0"/>
              <a:buChar char="•"/>
            </a:pPr>
            <a:r>
              <a:rPr lang="en-US" sz="1600" dirty="0"/>
              <a:t>Trainer and Backup for other Business positions</a:t>
            </a:r>
          </a:p>
          <a:p>
            <a:pPr marL="742950" lvl="1" indent="-285750">
              <a:buFont typeface="Arial" panose="020B0604020202020204" pitchFamily="34" charset="0"/>
              <a:buChar char="•"/>
            </a:pPr>
            <a:r>
              <a:rPr lang="en-US" sz="1600" b="1" dirty="0"/>
              <a:t>Secretary</a:t>
            </a:r>
          </a:p>
          <a:p>
            <a:pPr marL="1200150" lvl="2" indent="-285750">
              <a:buFont typeface="Arial" panose="020B0604020202020204" pitchFamily="34" charset="0"/>
              <a:buChar char="•"/>
            </a:pPr>
            <a:r>
              <a:rPr lang="en-US" sz="1600" dirty="0"/>
              <a:t>Sales Data Entry</a:t>
            </a:r>
          </a:p>
          <a:p>
            <a:pPr marL="1200150" lvl="2" indent="-285750">
              <a:buFont typeface="Arial" panose="020B0604020202020204" pitchFamily="34" charset="0"/>
              <a:buChar char="•"/>
            </a:pPr>
            <a:r>
              <a:rPr lang="en-US" sz="1600" dirty="0"/>
              <a:t>Inventory Management</a:t>
            </a:r>
          </a:p>
          <a:p>
            <a:pPr marL="1200150" lvl="2" indent="-285750">
              <a:buFont typeface="Arial" panose="020B0604020202020204" pitchFamily="34" charset="0"/>
              <a:buChar char="•"/>
            </a:pPr>
            <a:r>
              <a:rPr lang="en-US" sz="1600" dirty="0"/>
              <a:t>Deed management</a:t>
            </a:r>
          </a:p>
          <a:p>
            <a:pPr marL="742950" lvl="1" indent="-285750">
              <a:buFont typeface="Arial" panose="020B0604020202020204" pitchFamily="34" charset="0"/>
              <a:buChar char="•"/>
            </a:pPr>
            <a:r>
              <a:rPr lang="en-US" sz="1600" b="1" dirty="0"/>
              <a:t>Treasurer</a:t>
            </a:r>
          </a:p>
          <a:p>
            <a:pPr marL="1200150" lvl="2" indent="-285750">
              <a:buFont typeface="Arial" panose="020B0604020202020204" pitchFamily="34" charset="0"/>
              <a:buChar char="•"/>
            </a:pPr>
            <a:r>
              <a:rPr lang="en-US" sz="1600" dirty="0"/>
              <a:t>Add ‘</a:t>
            </a:r>
            <a:r>
              <a:rPr lang="en-US" sz="1600" b="1" dirty="0">
                <a:solidFill>
                  <a:srgbClr val="002060"/>
                </a:solidFill>
              </a:rPr>
              <a:t>Vice’ treasurer</a:t>
            </a:r>
          </a:p>
          <a:p>
            <a:pPr marL="1200150" lvl="2" indent="-285750">
              <a:buFont typeface="Arial" panose="020B0604020202020204" pitchFamily="34" charset="0"/>
              <a:buChar char="•"/>
            </a:pPr>
            <a:r>
              <a:rPr lang="en-US" sz="1600" dirty="0"/>
              <a:t>Backup for Secretary</a:t>
            </a:r>
          </a:p>
          <a:p>
            <a:pPr marL="742950" lvl="1" indent="-285750">
              <a:buFont typeface="Arial" panose="020B0604020202020204" pitchFamily="34" charset="0"/>
              <a:buChar char="•"/>
            </a:pPr>
            <a:r>
              <a:rPr lang="en-US" sz="1600" dirty="0"/>
              <a:t>Add </a:t>
            </a:r>
            <a:r>
              <a:rPr lang="en-US" sz="1600" b="1" dirty="0"/>
              <a:t>Finance Officer</a:t>
            </a:r>
          </a:p>
          <a:p>
            <a:pPr marL="1200150" lvl="2" indent="-285750">
              <a:buFont typeface="Arial" panose="020B0604020202020204" pitchFamily="34" charset="0"/>
              <a:buChar char="•"/>
            </a:pPr>
            <a:r>
              <a:rPr lang="en-US" sz="1600" dirty="0"/>
              <a:t>Investment management</a:t>
            </a:r>
          </a:p>
          <a:p>
            <a:pPr marL="1200150" lvl="2" indent="-285750">
              <a:buFont typeface="Arial" panose="020B0604020202020204" pitchFamily="34" charset="0"/>
              <a:buChar char="•"/>
            </a:pPr>
            <a:r>
              <a:rPr lang="en-US" sz="1600" dirty="0"/>
              <a:t>Backup for treasurer (‘Vice Treasurer’)</a:t>
            </a:r>
          </a:p>
          <a:p>
            <a:pPr marL="742950" lvl="1" indent="-285750">
              <a:buFont typeface="Arial" panose="020B0604020202020204" pitchFamily="34" charset="0"/>
              <a:buChar char="•"/>
            </a:pPr>
            <a:r>
              <a:rPr lang="en-US" sz="1600" dirty="0"/>
              <a:t>Add </a:t>
            </a:r>
            <a:r>
              <a:rPr lang="en-US" sz="1600" b="1" dirty="0"/>
              <a:t>Infrastructure Management</a:t>
            </a:r>
          </a:p>
          <a:p>
            <a:pPr marL="1200150" lvl="2" indent="-285750">
              <a:buFont typeface="Arial" panose="020B0604020202020204" pitchFamily="34" charset="0"/>
              <a:buChar char="•"/>
            </a:pPr>
            <a:r>
              <a:rPr lang="en-US" sz="1600" dirty="0"/>
              <a:t>Webmaster</a:t>
            </a:r>
          </a:p>
          <a:p>
            <a:pPr marL="1200150" lvl="2" indent="-285750">
              <a:buFont typeface="Arial" panose="020B0604020202020204" pitchFamily="34" charset="0"/>
              <a:buChar char="•"/>
            </a:pPr>
            <a:r>
              <a:rPr lang="en-US" sz="1600" dirty="0"/>
              <a:t>Security</a:t>
            </a:r>
          </a:p>
          <a:p>
            <a:pPr marL="1200150" lvl="2"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1200150" lvl="2"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610326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A6618665-9B5E-0D95-9E17-34491CE86E8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53080" y="179558"/>
            <a:ext cx="1833750" cy="1833750"/>
          </a:xfrm>
          <a:prstGeom prst="rect">
            <a:avLst/>
          </a:prstGeom>
        </p:spPr>
      </p:pic>
      <p:pic>
        <p:nvPicPr>
          <p:cNvPr id="19" name="Picture 18" descr="A picture containing text, clipart, vector graphics&#10;&#10;Description automatically generated">
            <a:extLst>
              <a:ext uri="{FF2B5EF4-FFF2-40B4-BE49-F238E27FC236}">
                <a16:creationId xmlns:a16="http://schemas.microsoft.com/office/drawing/2014/main" id="{380D1D16-72C5-33AF-CA94-768FC262A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54" y="790369"/>
            <a:ext cx="3322017" cy="2655274"/>
          </a:xfrm>
          <a:prstGeom prst="rect">
            <a:avLst/>
          </a:prstGeom>
        </p:spPr>
      </p:pic>
      <p:pic>
        <p:nvPicPr>
          <p:cNvPr id="17" name="Picture 16" descr="A teddy bear sitting on a desk&#10;&#10;Description automatically generated with low confidence">
            <a:extLst>
              <a:ext uri="{FF2B5EF4-FFF2-40B4-BE49-F238E27FC236}">
                <a16:creationId xmlns:a16="http://schemas.microsoft.com/office/drawing/2014/main" id="{11D751CD-2620-ED4F-DB6F-0E21A8A27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2753712"/>
            <a:ext cx="1130558" cy="1359210"/>
          </a:xfrm>
          <a:prstGeom prst="rect">
            <a:avLst/>
          </a:prstGeom>
        </p:spPr>
      </p:pic>
      <p:pic>
        <p:nvPicPr>
          <p:cNvPr id="23" name="Picture 22" descr="Icon&#10;&#10;Description automatically generated">
            <a:extLst>
              <a:ext uri="{FF2B5EF4-FFF2-40B4-BE49-F238E27FC236}">
                <a16:creationId xmlns:a16="http://schemas.microsoft.com/office/drawing/2014/main" id="{1F9FB671-8FDE-BF39-34E2-4FC31D06F9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5526" y="1991510"/>
            <a:ext cx="2883615" cy="2883615"/>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14DC9081-447B-9FAA-338C-3237770689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3338" y="1200150"/>
            <a:ext cx="553399" cy="791360"/>
          </a:xfrm>
          <a:prstGeom prst="rect">
            <a:avLst/>
          </a:prstGeom>
        </p:spPr>
      </p:pic>
      <p:pic>
        <p:nvPicPr>
          <p:cNvPr id="29" name="Picture 28" descr="A screenshot of a computer&#10;&#10;Description automatically generated with low confidence">
            <a:extLst>
              <a:ext uri="{FF2B5EF4-FFF2-40B4-BE49-F238E27FC236}">
                <a16:creationId xmlns:a16="http://schemas.microsoft.com/office/drawing/2014/main" id="{11950E09-171B-046C-785A-A5ACC52752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38145">
            <a:off x="3624822" y="3550811"/>
            <a:ext cx="1506593" cy="761574"/>
          </a:xfrm>
          <a:prstGeom prst="rect">
            <a:avLst/>
          </a:prstGeom>
        </p:spPr>
      </p:pic>
      <p:sp>
        <p:nvSpPr>
          <p:cNvPr id="30" name="TextBox 29">
            <a:extLst>
              <a:ext uri="{FF2B5EF4-FFF2-40B4-BE49-F238E27FC236}">
                <a16:creationId xmlns:a16="http://schemas.microsoft.com/office/drawing/2014/main" id="{A982BE9B-5B96-4750-A36F-E13418BA84AD}"/>
              </a:ext>
            </a:extLst>
          </p:cNvPr>
          <p:cNvSpPr txBox="1"/>
          <p:nvPr/>
        </p:nvSpPr>
        <p:spPr>
          <a:xfrm>
            <a:off x="1371600" y="1348754"/>
            <a:ext cx="1833750" cy="369332"/>
          </a:xfrm>
          <a:prstGeom prst="rect">
            <a:avLst/>
          </a:prstGeom>
          <a:noFill/>
        </p:spPr>
        <p:txBody>
          <a:bodyPr wrap="square" rtlCol="0">
            <a:spAutoFit/>
          </a:bodyPr>
          <a:lstStyle/>
          <a:p>
            <a:r>
              <a:rPr lang="en-US" b="1" dirty="0"/>
              <a:t>Business Office</a:t>
            </a:r>
          </a:p>
        </p:txBody>
      </p:sp>
      <p:sp>
        <p:nvSpPr>
          <p:cNvPr id="31" name="TextBox 30">
            <a:extLst>
              <a:ext uri="{FF2B5EF4-FFF2-40B4-BE49-F238E27FC236}">
                <a16:creationId xmlns:a16="http://schemas.microsoft.com/office/drawing/2014/main" id="{018253A1-30D6-7D10-663B-0098469309A5}"/>
              </a:ext>
            </a:extLst>
          </p:cNvPr>
          <p:cNvSpPr txBox="1"/>
          <p:nvPr/>
        </p:nvSpPr>
        <p:spPr>
          <a:xfrm>
            <a:off x="6553200" y="4505793"/>
            <a:ext cx="1833750" cy="369332"/>
          </a:xfrm>
          <a:prstGeom prst="rect">
            <a:avLst/>
          </a:prstGeom>
          <a:noFill/>
        </p:spPr>
        <p:txBody>
          <a:bodyPr wrap="square" rtlCol="0">
            <a:spAutoFit/>
          </a:bodyPr>
          <a:lstStyle/>
          <a:p>
            <a:pPr algn="ctr"/>
            <a:r>
              <a:rPr lang="en-US" b="1" dirty="0"/>
              <a:t>Vendors</a:t>
            </a:r>
          </a:p>
        </p:txBody>
      </p:sp>
      <p:sp>
        <p:nvSpPr>
          <p:cNvPr id="32" name="TextBox 31">
            <a:extLst>
              <a:ext uri="{FF2B5EF4-FFF2-40B4-BE49-F238E27FC236}">
                <a16:creationId xmlns:a16="http://schemas.microsoft.com/office/drawing/2014/main" id="{FC2F3427-1306-C2C2-3473-9FFE8EF94322}"/>
              </a:ext>
            </a:extLst>
          </p:cNvPr>
          <p:cNvSpPr txBox="1"/>
          <p:nvPr/>
        </p:nvSpPr>
        <p:spPr>
          <a:xfrm>
            <a:off x="6656905" y="1903215"/>
            <a:ext cx="1833750" cy="369332"/>
          </a:xfrm>
          <a:prstGeom prst="rect">
            <a:avLst/>
          </a:prstGeom>
          <a:noFill/>
        </p:spPr>
        <p:txBody>
          <a:bodyPr wrap="square" rtlCol="0">
            <a:spAutoFit/>
          </a:bodyPr>
          <a:lstStyle/>
          <a:p>
            <a:pPr algn="ctr"/>
            <a:r>
              <a:rPr lang="en-US" b="1" dirty="0"/>
              <a:t>Customers</a:t>
            </a:r>
          </a:p>
        </p:txBody>
      </p:sp>
      <p:pic>
        <p:nvPicPr>
          <p:cNvPr id="33" name="Picture 32" descr="A screenshot of a computer&#10;&#10;Description automatically generated with low confidence">
            <a:extLst>
              <a:ext uri="{FF2B5EF4-FFF2-40B4-BE49-F238E27FC236}">
                <a16:creationId xmlns:a16="http://schemas.microsoft.com/office/drawing/2014/main" id="{395D1F15-7527-F85B-7F48-4E6139319B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7497" flipH="1">
            <a:off x="4242938" y="2302421"/>
            <a:ext cx="1062445" cy="761574"/>
          </a:xfrm>
          <a:prstGeom prst="rect">
            <a:avLst/>
          </a:prstGeom>
        </p:spPr>
      </p:pic>
    </p:spTree>
    <p:extLst>
      <p:ext uri="{BB962C8B-B14F-4D97-AF65-F5344CB8AC3E}">
        <p14:creationId xmlns:p14="http://schemas.microsoft.com/office/powerpoint/2010/main" val="504081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diagram&#10;&#10;Description automatically generated">
            <a:extLst>
              <a:ext uri="{FF2B5EF4-FFF2-40B4-BE49-F238E27FC236}">
                <a16:creationId xmlns:a16="http://schemas.microsoft.com/office/drawing/2014/main" id="{BD384BD0-01ED-6F10-CD0B-3F66432BF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38150"/>
            <a:ext cx="5000625" cy="4000500"/>
          </a:xfrm>
          <a:prstGeom prst="rect">
            <a:avLst/>
          </a:prstGeom>
        </p:spPr>
      </p:pic>
      <p:pic>
        <p:nvPicPr>
          <p:cNvPr id="3" name="Picture 2" descr="A teddy bear sitting on a desk&#10;&#10;Description automatically generated with low confidence">
            <a:extLst>
              <a:ext uri="{FF2B5EF4-FFF2-40B4-BE49-F238E27FC236}">
                <a16:creationId xmlns:a16="http://schemas.microsoft.com/office/drawing/2014/main" id="{42041918-424F-D063-C3FA-A001CAB97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33" y="258147"/>
            <a:ext cx="869876" cy="1045806"/>
          </a:xfrm>
          <a:prstGeom prst="rect">
            <a:avLst/>
          </a:prstGeom>
        </p:spPr>
      </p:pic>
      <p:pic>
        <p:nvPicPr>
          <p:cNvPr id="4" name="Picture 3" descr="A teddy bear sitting on a desk&#10;&#10;Description automatically generated with low confidence">
            <a:extLst>
              <a:ext uri="{FF2B5EF4-FFF2-40B4-BE49-F238E27FC236}">
                <a16:creationId xmlns:a16="http://schemas.microsoft.com/office/drawing/2014/main" id="{0EFE857D-5328-03F6-FAF8-58D861030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7" y="1758795"/>
            <a:ext cx="1130558" cy="1359210"/>
          </a:xfrm>
          <a:prstGeom prst="rect">
            <a:avLst/>
          </a:prstGeom>
        </p:spPr>
      </p:pic>
      <p:pic>
        <p:nvPicPr>
          <p:cNvPr id="5" name="Picture 4" descr="A teddy bear sitting on a desk&#10;&#10;Description automatically generated with low confidence">
            <a:extLst>
              <a:ext uri="{FF2B5EF4-FFF2-40B4-BE49-F238E27FC236}">
                <a16:creationId xmlns:a16="http://schemas.microsoft.com/office/drawing/2014/main" id="{7323AA5A-75AC-9B4B-E514-3E67C03B7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22" y="3572847"/>
            <a:ext cx="914699" cy="1099694"/>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8B2FA911-9B1C-5752-E8B5-76BFDEA4B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33350"/>
            <a:ext cx="1295400" cy="1295400"/>
          </a:xfrm>
          <a:prstGeom prst="rect">
            <a:avLst/>
          </a:prstGeom>
        </p:spPr>
      </p:pic>
      <p:pic>
        <p:nvPicPr>
          <p:cNvPr id="11" name="Picture 10" descr="Text&#10;&#10;Description automatically generated">
            <a:extLst>
              <a:ext uri="{FF2B5EF4-FFF2-40B4-BE49-F238E27FC236}">
                <a16:creationId xmlns:a16="http://schemas.microsoft.com/office/drawing/2014/main" id="{C3C3D8B8-2957-C5A3-F416-02FD164732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1855" y="584607"/>
            <a:ext cx="1190937" cy="599722"/>
          </a:xfrm>
          <a:prstGeom prst="rect">
            <a:avLst/>
          </a:prstGeom>
        </p:spPr>
      </p:pic>
      <p:pic>
        <p:nvPicPr>
          <p:cNvPr id="13" name="Picture 12" descr="Logo&#10;&#10;Description automatically generated">
            <a:extLst>
              <a:ext uri="{FF2B5EF4-FFF2-40B4-BE49-F238E27FC236}">
                <a16:creationId xmlns:a16="http://schemas.microsoft.com/office/drawing/2014/main" id="{A4622586-8BE0-E19A-74EA-8644BD95FF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2215" y="1415199"/>
            <a:ext cx="1113470" cy="581788"/>
          </a:xfrm>
          <a:prstGeom prst="rect">
            <a:avLst/>
          </a:prstGeom>
        </p:spPr>
      </p:pic>
      <p:pic>
        <p:nvPicPr>
          <p:cNvPr id="15" name="Picture 14">
            <a:extLst>
              <a:ext uri="{FF2B5EF4-FFF2-40B4-BE49-F238E27FC236}">
                <a16:creationId xmlns:a16="http://schemas.microsoft.com/office/drawing/2014/main" id="{46865B38-72C9-ADFD-6F9D-EEE33F2C82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4705" y="-297452"/>
            <a:ext cx="2052870" cy="1172297"/>
          </a:xfrm>
          <a:prstGeom prst="rect">
            <a:avLst/>
          </a:prstGeom>
        </p:spPr>
      </p:pic>
      <p:pic>
        <p:nvPicPr>
          <p:cNvPr id="17" name="Picture 16" descr="Icon&#10;&#10;Description automatically generated">
            <a:extLst>
              <a:ext uri="{FF2B5EF4-FFF2-40B4-BE49-F238E27FC236}">
                <a16:creationId xmlns:a16="http://schemas.microsoft.com/office/drawing/2014/main" id="{3B9C068B-9204-DCCB-AEFF-74A819BA3F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1733550"/>
            <a:ext cx="533400" cy="753534"/>
          </a:xfrm>
          <a:prstGeom prst="rect">
            <a:avLst/>
          </a:prstGeom>
        </p:spPr>
      </p:pic>
      <p:pic>
        <p:nvPicPr>
          <p:cNvPr id="19" name="Picture 18" descr="A picture containing text, stationary, envelope, businesscard&#10;&#10;Description automatically generated">
            <a:extLst>
              <a:ext uri="{FF2B5EF4-FFF2-40B4-BE49-F238E27FC236}">
                <a16:creationId xmlns:a16="http://schemas.microsoft.com/office/drawing/2014/main" id="{95E6B66F-FEDA-6CEC-EB18-AFBB5D1E4F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5077" y="1807649"/>
            <a:ext cx="844995" cy="713405"/>
          </a:xfrm>
          <a:prstGeom prst="rect">
            <a:avLst/>
          </a:prstGeom>
        </p:spPr>
      </p:pic>
      <p:pic>
        <p:nvPicPr>
          <p:cNvPr id="23" name="Picture 22" descr="Icon&#10;&#10;Description automatically generated">
            <a:extLst>
              <a:ext uri="{FF2B5EF4-FFF2-40B4-BE49-F238E27FC236}">
                <a16:creationId xmlns:a16="http://schemas.microsoft.com/office/drawing/2014/main" id="{D70CB48E-BDA7-FB72-6696-E633A21244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1936" y="1239391"/>
            <a:ext cx="763664" cy="427652"/>
          </a:xfrm>
          <a:prstGeom prst="rect">
            <a:avLst/>
          </a:prstGeom>
        </p:spPr>
      </p:pic>
      <p:sp>
        <p:nvSpPr>
          <p:cNvPr id="24" name="TextBox 23">
            <a:extLst>
              <a:ext uri="{FF2B5EF4-FFF2-40B4-BE49-F238E27FC236}">
                <a16:creationId xmlns:a16="http://schemas.microsoft.com/office/drawing/2014/main" id="{679F1F14-778D-62FE-DBCB-E0E6973EE6A8}"/>
              </a:ext>
            </a:extLst>
          </p:cNvPr>
          <p:cNvSpPr txBox="1"/>
          <p:nvPr/>
        </p:nvSpPr>
        <p:spPr>
          <a:xfrm>
            <a:off x="1200079" y="258147"/>
            <a:ext cx="2640223" cy="4801314"/>
          </a:xfrm>
          <a:prstGeom prst="rect">
            <a:avLst/>
          </a:prstGeom>
          <a:noFill/>
        </p:spPr>
        <p:txBody>
          <a:bodyPr wrap="square" rtlCol="0">
            <a:spAutoFit/>
          </a:bodyPr>
          <a:lstStyle/>
          <a:p>
            <a:r>
              <a:rPr lang="en-US" dirty="0"/>
              <a:t>Finance</a:t>
            </a:r>
          </a:p>
          <a:p>
            <a:pPr marL="285750" indent="-285750">
              <a:buFont typeface="Arial" panose="020B0604020202020204" pitchFamily="34" charset="0"/>
              <a:buChar char="•"/>
            </a:pPr>
            <a:r>
              <a:rPr lang="en-US" dirty="0"/>
              <a:t>Banking</a:t>
            </a:r>
          </a:p>
          <a:p>
            <a:pPr marL="285750" indent="-285750">
              <a:buFont typeface="Arial" panose="020B0604020202020204" pitchFamily="34" charset="0"/>
              <a:buChar char="•"/>
            </a:pPr>
            <a:r>
              <a:rPr lang="en-US" dirty="0"/>
              <a:t>Payroll – direct deposit</a:t>
            </a:r>
          </a:p>
          <a:p>
            <a:pPr marL="285750" indent="-285750">
              <a:buFont typeface="Arial" panose="020B0604020202020204" pitchFamily="34" charset="0"/>
              <a:buChar char="•"/>
            </a:pPr>
            <a:r>
              <a:rPr lang="en-US" dirty="0"/>
              <a:t>Email – Bank Transfers</a:t>
            </a:r>
          </a:p>
          <a:p>
            <a:pPr marL="742950" lvl="1" indent="-285750">
              <a:buFont typeface="Arial" panose="020B0604020202020204" pitchFamily="34" charset="0"/>
              <a:buChar char="•"/>
            </a:pPr>
            <a:r>
              <a:rPr lang="en-US" dirty="0"/>
              <a:t>Invoicing, A/R</a:t>
            </a:r>
          </a:p>
          <a:p>
            <a:pPr marL="742950" lvl="1" indent="-285750">
              <a:buFont typeface="Arial" panose="020B0604020202020204" pitchFamily="34" charset="0"/>
              <a:buChar char="•"/>
            </a:pPr>
            <a:r>
              <a:rPr lang="en-US" dirty="0"/>
              <a:t>Bill Pay, A/P</a:t>
            </a:r>
          </a:p>
          <a:p>
            <a:pPr marL="742950" lvl="1" indent="-285750">
              <a:buFont typeface="Arial" panose="020B0604020202020204" pitchFamily="34" charset="0"/>
              <a:buChar char="•"/>
            </a:pPr>
            <a:r>
              <a:rPr lang="en-US" dirty="0"/>
              <a:t>Customers</a:t>
            </a:r>
          </a:p>
          <a:p>
            <a:pPr marL="742950" lvl="1" indent="-285750">
              <a:buFont typeface="Arial" panose="020B0604020202020204" pitchFamily="34" charset="0"/>
              <a:buChar char="•"/>
            </a:pPr>
            <a:r>
              <a:rPr lang="en-US" dirty="0"/>
              <a:t>Vendors</a:t>
            </a:r>
          </a:p>
          <a:p>
            <a:endParaRPr lang="en-US" dirty="0"/>
          </a:p>
          <a:p>
            <a:r>
              <a:rPr lang="en-US" dirty="0"/>
              <a:t>Records Management</a:t>
            </a:r>
          </a:p>
          <a:p>
            <a:r>
              <a:rPr lang="en-US" dirty="0"/>
              <a:t>Inventory</a:t>
            </a:r>
          </a:p>
          <a:p>
            <a:r>
              <a:rPr lang="en-US" dirty="0"/>
              <a:t>Audit</a:t>
            </a:r>
          </a:p>
          <a:p>
            <a:r>
              <a:rPr lang="en-US" dirty="0"/>
              <a:t>Communications</a:t>
            </a:r>
          </a:p>
          <a:p>
            <a:r>
              <a:rPr lang="en-US" dirty="0"/>
              <a:t>Collaboration</a:t>
            </a:r>
          </a:p>
          <a:p>
            <a:endParaRPr lang="en-US" dirty="0"/>
          </a:p>
          <a:p>
            <a:r>
              <a:rPr lang="en-US" dirty="0"/>
              <a:t>Data Security</a:t>
            </a:r>
          </a:p>
          <a:p>
            <a:r>
              <a:rPr lang="en-US" dirty="0"/>
              <a:t>Accessibility</a:t>
            </a:r>
          </a:p>
        </p:txBody>
      </p:sp>
      <p:pic>
        <p:nvPicPr>
          <p:cNvPr id="26" name="Picture 25" descr="Text&#10;&#10;Description automatically generated">
            <a:extLst>
              <a:ext uri="{FF2B5EF4-FFF2-40B4-BE49-F238E27FC236}">
                <a16:creationId xmlns:a16="http://schemas.microsoft.com/office/drawing/2014/main" id="{F3DA2DA9-2E3C-3E6C-95FA-8458646ED41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45813" y="476473"/>
            <a:ext cx="1479138" cy="1129671"/>
          </a:xfrm>
          <a:prstGeom prst="rect">
            <a:avLst/>
          </a:prstGeom>
        </p:spPr>
      </p:pic>
      <p:pic>
        <p:nvPicPr>
          <p:cNvPr id="28" name="Picture 27" descr="Icon&#10;&#10;Description automatically generated">
            <a:extLst>
              <a:ext uri="{FF2B5EF4-FFF2-40B4-BE49-F238E27FC236}">
                <a16:creationId xmlns:a16="http://schemas.microsoft.com/office/drawing/2014/main" id="{A1E012FF-6837-146B-6488-CB35E02231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72724" y="2697612"/>
            <a:ext cx="463116" cy="440967"/>
          </a:xfrm>
          <a:prstGeom prst="rect">
            <a:avLst/>
          </a:prstGeom>
        </p:spPr>
      </p:pic>
      <p:sp>
        <p:nvSpPr>
          <p:cNvPr id="29" name="TextBox 28">
            <a:extLst>
              <a:ext uri="{FF2B5EF4-FFF2-40B4-BE49-F238E27FC236}">
                <a16:creationId xmlns:a16="http://schemas.microsoft.com/office/drawing/2014/main" id="{DC5604A4-41BD-40ED-0526-9E10A665C24E}"/>
              </a:ext>
            </a:extLst>
          </p:cNvPr>
          <p:cNvSpPr txBox="1"/>
          <p:nvPr/>
        </p:nvSpPr>
        <p:spPr>
          <a:xfrm>
            <a:off x="5248357" y="2647341"/>
            <a:ext cx="914699" cy="261610"/>
          </a:xfrm>
          <a:prstGeom prst="rect">
            <a:avLst/>
          </a:prstGeom>
          <a:noFill/>
        </p:spPr>
        <p:txBody>
          <a:bodyPr wrap="square" rtlCol="0">
            <a:spAutoFit/>
          </a:bodyPr>
          <a:lstStyle/>
          <a:p>
            <a:pPr algn="ctr"/>
            <a:r>
              <a:rPr lang="en-US" sz="1100" b="1" dirty="0"/>
              <a:t>Security</a:t>
            </a:r>
          </a:p>
        </p:txBody>
      </p:sp>
      <p:sp>
        <p:nvSpPr>
          <p:cNvPr id="30" name="TextBox 29">
            <a:extLst>
              <a:ext uri="{FF2B5EF4-FFF2-40B4-BE49-F238E27FC236}">
                <a16:creationId xmlns:a16="http://schemas.microsoft.com/office/drawing/2014/main" id="{705AC30D-8347-386B-DE58-704C13473C90}"/>
              </a:ext>
            </a:extLst>
          </p:cNvPr>
          <p:cNvSpPr txBox="1"/>
          <p:nvPr/>
        </p:nvSpPr>
        <p:spPr>
          <a:xfrm>
            <a:off x="7024858" y="2212520"/>
            <a:ext cx="665214" cy="261610"/>
          </a:xfrm>
          <a:prstGeom prst="rect">
            <a:avLst/>
          </a:prstGeom>
          <a:noFill/>
        </p:spPr>
        <p:txBody>
          <a:bodyPr wrap="square" rtlCol="0">
            <a:spAutoFit/>
          </a:bodyPr>
          <a:lstStyle/>
          <a:p>
            <a:r>
              <a:rPr lang="en-US" sz="1100" b="1" dirty="0"/>
              <a:t>Gallery</a:t>
            </a:r>
          </a:p>
        </p:txBody>
      </p:sp>
    </p:spTree>
    <p:extLst>
      <p:ext uri="{BB962C8B-B14F-4D97-AF65-F5344CB8AC3E}">
        <p14:creationId xmlns:p14="http://schemas.microsoft.com/office/powerpoint/2010/main" val="252749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66" y="1075372"/>
            <a:ext cx="8382000" cy="1477328"/>
          </a:xfrm>
          <a:prstGeom prst="rect">
            <a:avLst/>
          </a:prstGeom>
          <a:noFill/>
        </p:spPr>
        <p:txBody>
          <a:bodyPr wrap="square" rtlCol="0">
            <a:spAutoFit/>
          </a:bodyPr>
          <a:lstStyle/>
          <a:p>
            <a:r>
              <a:rPr lang="en-US" dirty="0"/>
              <a:t>The </a:t>
            </a:r>
            <a:r>
              <a:rPr lang="en-US" b="1" dirty="0"/>
              <a:t>Division of Cemeteries </a:t>
            </a:r>
            <a:r>
              <a:rPr lang="en-US" dirty="0"/>
              <a:t>and the </a:t>
            </a:r>
            <a:r>
              <a:rPr lang="en-US" b="1" dirty="0"/>
              <a:t>New York State Cemetery Board </a:t>
            </a:r>
            <a:r>
              <a:rPr lang="en-US" dirty="0"/>
              <a:t>regulate only those cemeteries that are incorporated under the </a:t>
            </a:r>
            <a:r>
              <a:rPr lang="en-US" b="1" dirty="0"/>
              <a:t>Not-for-Profit Corporation Law.</a:t>
            </a:r>
          </a:p>
          <a:p>
            <a:r>
              <a:rPr lang="en-US" dirty="0"/>
              <a:t>Cemeteries that do not fall under our jurisdiction include religious, municipal,  private, national and family cemeteries. </a:t>
            </a:r>
          </a:p>
          <a:p>
            <a:endParaRPr lang="en-US" dirty="0"/>
          </a:p>
        </p:txBody>
      </p:sp>
      <p:sp>
        <p:nvSpPr>
          <p:cNvPr id="3" name="TextBox 2"/>
          <p:cNvSpPr txBox="1"/>
          <p:nvPr/>
        </p:nvSpPr>
        <p:spPr>
          <a:xfrm>
            <a:off x="457200" y="2800350"/>
            <a:ext cx="8382000" cy="1754326"/>
          </a:xfrm>
          <a:prstGeom prst="rect">
            <a:avLst/>
          </a:prstGeom>
          <a:noFill/>
        </p:spPr>
        <p:txBody>
          <a:bodyPr wrap="square" rtlCol="0">
            <a:spAutoFit/>
          </a:bodyPr>
          <a:lstStyle/>
          <a:p>
            <a:r>
              <a:rPr lang="en-US" dirty="0"/>
              <a:t>The </a:t>
            </a:r>
            <a:r>
              <a:rPr lang="en-US" b="1" dirty="0"/>
              <a:t>Cemetery Board</a:t>
            </a:r>
            <a:r>
              <a:rPr lang="en-US" dirty="0"/>
              <a:t> oversees the </a:t>
            </a:r>
            <a:r>
              <a:rPr lang="en-US" b="1" dirty="0"/>
              <a:t>Division of Cemeteries</a:t>
            </a:r>
            <a:r>
              <a:rPr lang="en-US" dirty="0"/>
              <a:t>' operations and administers the New York State Cemetery Law. The Cemetery Law sets standards for the establishment, maintenance, and preservation of burial grounds in New York State.</a:t>
            </a:r>
            <a:br>
              <a:rPr lang="en-US" dirty="0"/>
            </a:br>
            <a:br>
              <a:rPr lang="en-US" dirty="0"/>
            </a:br>
            <a:r>
              <a:rPr lang="en-US" dirty="0"/>
              <a:t>The Cemetery Board is made up of the New York State Secretary of State, the New York State Attorney General and the New York State Commissioner of Health.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Tree>
    <p:extLst>
      <p:ext uri="{BB962C8B-B14F-4D97-AF65-F5344CB8AC3E}">
        <p14:creationId xmlns:p14="http://schemas.microsoft.com/office/powerpoint/2010/main" val="222882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126th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rgbClr val="0000FF"/>
                </a:solidFill>
              </a:rPr>
              <a:t>Secretary </a:t>
            </a:r>
            <a:r>
              <a:rPr lang="en-US" sz="1600" dirty="0"/>
              <a:t>– Read minutes from 2022 Annual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FY2022</a:t>
            </a:r>
          </a:p>
          <a:p>
            <a:pPr marL="285750" indent="-285750">
              <a:buFont typeface="Arial" panose="020B0604020202020204" pitchFamily="34" charset="0"/>
              <a:buChar char="•"/>
            </a:pPr>
            <a:r>
              <a:rPr lang="en-US" sz="1600" b="1" dirty="0">
                <a:solidFill>
                  <a:srgbClr val="0000FF"/>
                </a:solidFill>
              </a:rPr>
              <a:t>Finance</a:t>
            </a:r>
            <a:r>
              <a:rPr lang="en-US" sz="1600" dirty="0"/>
              <a:t> – Investment report for FY2022</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Donations</a:t>
            </a:r>
            <a:r>
              <a:rPr lang="en-US" sz="1600" dirty="0"/>
              <a:t> –Program review</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pic>
        <p:nvPicPr>
          <p:cNvPr id="7" name="Picture 6">
            <a:extLst>
              <a:ext uri="{FF2B5EF4-FFF2-40B4-BE49-F238E27FC236}">
                <a16:creationId xmlns:a16="http://schemas.microsoft.com/office/drawing/2014/main" id="{97BE020A-62AF-4608-893A-6CA77638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4" y="167809"/>
            <a:ext cx="773822" cy="761084"/>
          </a:xfrm>
          <a:prstGeom prst="rect">
            <a:avLst/>
          </a:prstGeom>
        </p:spPr>
      </p:pic>
      <p:sp>
        <p:nvSpPr>
          <p:cNvPr id="8" name="TextBox 7">
            <a:extLst>
              <a:ext uri="{FF2B5EF4-FFF2-40B4-BE49-F238E27FC236}">
                <a16:creationId xmlns:a16="http://schemas.microsoft.com/office/drawing/2014/main" id="{C8FE8A33-E073-4F14-BD45-245EE4BED312}"/>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1, 2023</a:t>
            </a:r>
          </a:p>
        </p:txBody>
      </p:sp>
      <p:sp>
        <p:nvSpPr>
          <p:cNvPr id="9" name="Right Arrow 6">
            <a:extLst>
              <a:ext uri="{FF2B5EF4-FFF2-40B4-BE49-F238E27FC236}">
                <a16:creationId xmlns:a16="http://schemas.microsoft.com/office/drawing/2014/main" id="{954BD639-B271-4B69-942C-71B1D171A1E3}"/>
              </a:ext>
            </a:extLst>
          </p:cNvPr>
          <p:cNvSpPr/>
          <p:nvPr/>
        </p:nvSpPr>
        <p:spPr>
          <a:xfrm>
            <a:off x="152400" y="1581150"/>
            <a:ext cx="383407"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32611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3ABE61-1BE0-3E13-CBA9-AEA27DDEE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394851" cy="5143500"/>
          </a:xfrm>
          <a:prstGeom prst="rect">
            <a:avLst/>
          </a:prstGeom>
        </p:spPr>
      </p:pic>
      <p:pic>
        <p:nvPicPr>
          <p:cNvPr id="7" name="Picture 6">
            <a:extLst>
              <a:ext uri="{FF2B5EF4-FFF2-40B4-BE49-F238E27FC236}">
                <a16:creationId xmlns:a16="http://schemas.microsoft.com/office/drawing/2014/main" id="{9BC6B749-41DD-0404-628A-4591FE127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4153594" cy="5143500"/>
          </a:xfrm>
          <a:prstGeom prst="rect">
            <a:avLst/>
          </a:prstGeom>
        </p:spPr>
      </p:pic>
    </p:spTree>
    <p:extLst>
      <p:ext uri="{BB962C8B-B14F-4D97-AF65-F5344CB8AC3E}">
        <p14:creationId xmlns:p14="http://schemas.microsoft.com/office/powerpoint/2010/main" val="207284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126</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5581"/>
            <a:ext cx="766814" cy="1084569"/>
          </a:xfrm>
          <a:prstGeom prst="rect">
            <a:avLst/>
          </a:prstGeom>
        </p:spPr>
      </p:pic>
      <p:sp>
        <p:nvSpPr>
          <p:cNvPr id="6" name="TextBox 5"/>
          <p:cNvSpPr txBox="1"/>
          <p:nvPr/>
        </p:nvSpPr>
        <p:spPr>
          <a:xfrm>
            <a:off x="228600" y="1200150"/>
            <a:ext cx="51054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chemeClr val="bg1">
                    <a:lumMod val="50000"/>
                  </a:schemeClr>
                </a:solidFill>
              </a:rPr>
              <a:t>Secretary </a:t>
            </a:r>
            <a:r>
              <a:rPr lang="en-US" sz="1600" dirty="0">
                <a:solidFill>
                  <a:schemeClr val="bg1">
                    <a:lumMod val="50000"/>
                  </a:schemeClr>
                </a:solidFill>
              </a:rPr>
              <a:t>– Read minutes from FY2022 Annual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FY2022</a:t>
            </a:r>
          </a:p>
          <a:p>
            <a:pPr marL="285750" indent="-285750">
              <a:buFont typeface="Arial" panose="020B0604020202020204" pitchFamily="34" charset="0"/>
              <a:buChar char="•"/>
            </a:pPr>
            <a:r>
              <a:rPr lang="en-US" sz="1600" b="1" dirty="0">
                <a:solidFill>
                  <a:srgbClr val="0000FF"/>
                </a:solidFill>
              </a:rPr>
              <a:t>Finance</a:t>
            </a:r>
            <a:r>
              <a:rPr lang="en-US" sz="1600" dirty="0"/>
              <a:t> – Investment report for FY2022</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Donations</a:t>
            </a:r>
            <a:r>
              <a:rPr lang="en-US" sz="1600" dirty="0"/>
              <a:t> –Program review</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sp>
        <p:nvSpPr>
          <p:cNvPr id="7" name="Right Arrow 6"/>
          <p:cNvSpPr/>
          <p:nvPr/>
        </p:nvSpPr>
        <p:spPr>
          <a:xfrm>
            <a:off x="152400" y="1809750"/>
            <a:ext cx="383407"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B682648-31EF-4C0D-B7E3-51C346C06B98}"/>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1, 2023</a:t>
            </a:r>
          </a:p>
        </p:txBody>
      </p:sp>
    </p:spTree>
    <p:extLst>
      <p:ext uri="{BB962C8B-B14F-4D97-AF65-F5344CB8AC3E}">
        <p14:creationId xmlns:p14="http://schemas.microsoft.com/office/powerpoint/2010/main" val="3416001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0167" y="829330"/>
            <a:ext cx="4724400" cy="523220"/>
          </a:xfrm>
          <a:prstGeom prst="rect">
            <a:avLst/>
          </a:prstGeom>
          <a:noFill/>
        </p:spPr>
        <p:txBody>
          <a:bodyPr wrap="square" rtlCol="0">
            <a:spAutoFit/>
          </a:bodyPr>
          <a:lstStyle/>
          <a:p>
            <a:pPr algn="ctr"/>
            <a:r>
              <a:rPr lang="en-US" sz="2800" b="1" dirty="0"/>
              <a:t>2022 by the Numbers</a:t>
            </a:r>
          </a:p>
        </p:txBody>
      </p:sp>
      <p:sp>
        <p:nvSpPr>
          <p:cNvPr id="3" name="TextBox 2"/>
          <p:cNvSpPr txBox="1"/>
          <p:nvPr/>
        </p:nvSpPr>
        <p:spPr>
          <a:xfrm>
            <a:off x="762000" y="1382851"/>
            <a:ext cx="7848600" cy="3477875"/>
          </a:xfrm>
          <a:prstGeom prst="rect">
            <a:avLst/>
          </a:prstGeom>
          <a:noFill/>
        </p:spPr>
        <p:txBody>
          <a:bodyPr wrap="square" rtlCol="0">
            <a:spAutoFit/>
          </a:bodyPr>
          <a:lstStyle/>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Sections J &amp; K are now 10 years old</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335 Graves sold in J &amp; K so far (33%)</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2022 Grave Sales: 25</a:t>
            </a:r>
            <a:endParaRPr lang="en-US" sz="1600" b="1" dirty="0">
              <a:latin typeface="Arial" panose="020B0604020202020204" pitchFamily="34" charset="0"/>
              <a:cs typeface="Arial" panose="020B0604020202020204" pitchFamily="34" charset="0"/>
            </a:endParaRP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Total Interments: 44</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Full Burial: 16</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Cremated: 28</a:t>
            </a:r>
          </a:p>
          <a:p>
            <a:pPr marL="742950" lvl="1" indent="-285750">
              <a:buFont typeface="Arial" pitchFamily="34" charset="0"/>
              <a:buChar char="•"/>
            </a:pPr>
            <a:r>
              <a:rPr lang="en-US" sz="2000" b="1" i="1" dirty="0">
                <a:solidFill>
                  <a:srgbClr val="0000FF"/>
                </a:solidFill>
                <a:latin typeface="Arial" panose="020B0604020202020204" pitchFamily="34" charset="0"/>
                <a:cs typeface="Arial" panose="020B0604020202020204" pitchFamily="34" charset="0"/>
              </a:rPr>
              <a:t>Pets: 0</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New Monuments &amp; Foundations: 19</a:t>
            </a: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3 Available Graves in Section F</a:t>
            </a:r>
            <a:endParaRPr lang="en-US" sz="2000" b="1" u="sng" dirty="0">
              <a:solidFill>
                <a:srgbClr val="0000FF"/>
              </a:solidFill>
              <a:latin typeface="Arial" panose="020B0604020202020204" pitchFamily="34" charset="0"/>
              <a:cs typeface="Arial" panose="020B0604020202020204" pitchFamily="34" charset="0"/>
            </a:endParaRP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 F unused graves are being purchased and resold</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Cemetery Voicemail call volume:</a:t>
            </a:r>
            <a:r>
              <a:rPr lang="en-US" sz="2000" b="1" dirty="0">
                <a:solidFill>
                  <a:srgbClr val="0000FF"/>
                </a:solidFill>
                <a:latin typeface="Arial" panose="020B0604020202020204" pitchFamily="34" charset="0"/>
                <a:cs typeface="Arial" panose="020B0604020202020204" pitchFamily="34" charset="0"/>
              </a:rPr>
              <a:t> 275 calls</a:t>
            </a:r>
          </a:p>
        </p:txBody>
      </p:sp>
      <p:sp>
        <p:nvSpPr>
          <p:cNvPr id="5" name="TextBox 4"/>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2023 Annual Meeting</a:t>
            </a:r>
          </a:p>
          <a:p>
            <a:pPr algn="ctr"/>
            <a:r>
              <a:rPr lang="en-US" sz="1200" b="1" dirty="0"/>
              <a:t>Business Report - Reviewing 2022</a:t>
            </a:r>
          </a:p>
        </p:txBody>
      </p:sp>
      <p:pic>
        <p:nvPicPr>
          <p:cNvPr id="6" name="Picture 5">
            <a:extLst>
              <a:ext uri="{FF2B5EF4-FFF2-40B4-BE49-F238E27FC236}">
                <a16:creationId xmlns:a16="http://schemas.microsoft.com/office/drawing/2014/main" id="{FBC09570-E67B-489C-95C5-9066BD9CE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967" y="1843278"/>
            <a:ext cx="1481328" cy="1456944"/>
          </a:xfrm>
          <a:prstGeom prst="rect">
            <a:avLst/>
          </a:prstGeom>
        </p:spPr>
      </p:pic>
    </p:spTree>
    <p:extLst>
      <p:ext uri="{BB962C8B-B14F-4D97-AF65-F5344CB8AC3E}">
        <p14:creationId xmlns:p14="http://schemas.microsoft.com/office/powerpoint/2010/main" val="2177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11476</TotalTime>
  <Words>2078</Words>
  <Application>Microsoft Office PowerPoint</Application>
  <PresentationFormat>On-screen Show (16:9)</PresentationFormat>
  <Paragraphs>356</Paragraphs>
  <Slides>47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Old English Text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Gary Stockmaster</cp:lastModifiedBy>
  <cp:revision>427</cp:revision>
  <cp:lastPrinted>2023-03-01T14:09:28Z</cp:lastPrinted>
  <dcterms:created xsi:type="dcterms:W3CDTF">2014-01-26T14:33:15Z</dcterms:created>
  <dcterms:modified xsi:type="dcterms:W3CDTF">2023-03-01T14:09:54Z</dcterms:modified>
</cp:coreProperties>
</file>