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2" r:id="rId2"/>
    <p:sldId id="263" r:id="rId3"/>
    <p:sldId id="266" r:id="rId4"/>
    <p:sldId id="301" r:id="rId5"/>
    <p:sldId id="303" r:id="rId6"/>
    <p:sldId id="293" r:id="rId7"/>
    <p:sldId id="335" r:id="rId8"/>
    <p:sldId id="308" r:id="rId9"/>
    <p:sldId id="265" r:id="rId10"/>
    <p:sldId id="283" r:id="rId11"/>
    <p:sldId id="258" r:id="rId12"/>
    <p:sldId id="334" r:id="rId13"/>
    <p:sldId id="277" r:id="rId14"/>
    <p:sldId id="278" r:id="rId15"/>
    <p:sldId id="264" r:id="rId16"/>
    <p:sldId id="310" r:id="rId17"/>
    <p:sldId id="291" r:id="rId18"/>
    <p:sldId id="324" r:id="rId19"/>
    <p:sldId id="267" r:id="rId20"/>
    <p:sldId id="289" r:id="rId21"/>
    <p:sldId id="296" r:id="rId22"/>
    <p:sldId id="326" r:id="rId23"/>
    <p:sldId id="260" r:id="rId24"/>
    <p:sldId id="276" r:id="rId25"/>
    <p:sldId id="290" r:id="rId26"/>
    <p:sldId id="288" r:id="rId27"/>
    <p:sldId id="274" r:id="rId28"/>
    <p:sldId id="295" r:id="rId29"/>
    <p:sldId id="336" r:id="rId30"/>
    <p:sldId id="332" r:id="rId31"/>
    <p:sldId id="268" r:id="rId32"/>
    <p:sldId id="294" r:id="rId33"/>
    <p:sldId id="327" r:id="rId34"/>
    <p:sldId id="320" r:id="rId35"/>
    <p:sldId id="321" r:id="rId36"/>
    <p:sldId id="323" r:id="rId37"/>
    <p:sldId id="322" r:id="rId38"/>
    <p:sldId id="286" r:id="rId39"/>
    <p:sldId id="284" r:id="rId40"/>
    <p:sldId id="318" r:id="rId41"/>
    <p:sldId id="333" r:id="rId42"/>
    <p:sldId id="282" r:id="rId43"/>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9" autoAdjust="0"/>
  </p:normalViewPr>
  <p:slideViewPr>
    <p:cSldViewPr>
      <p:cViewPr varScale="1">
        <p:scale>
          <a:sx n="113" d="100"/>
          <a:sy n="113" d="100"/>
        </p:scale>
        <p:origin x="12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66" tIns="46583" rIns="93166" bIns="46583" rtlCol="0"/>
          <a:lstStyle>
            <a:lvl1pPr algn="r">
              <a:defRPr sz="1200"/>
            </a:lvl1pPr>
          </a:lstStyle>
          <a:p>
            <a:fld id="{0A0B32D8-6FC2-4D9F-8CCC-DB97FCE73F99}" type="datetimeFigureOut">
              <a:rPr lang="en-US" smtClean="0"/>
              <a:t>3/2/2022</a:t>
            </a:fld>
            <a:endParaRPr lang="en-US"/>
          </a:p>
        </p:txBody>
      </p:sp>
      <p:sp>
        <p:nvSpPr>
          <p:cNvPr id="4" name="Slide Image Placeholder 3"/>
          <p:cNvSpPr>
            <a:spLocks noGrp="1" noRot="1" noChangeAspect="1"/>
          </p:cNvSpPr>
          <p:nvPr>
            <p:ph type="sldImg" idx="2"/>
          </p:nvPr>
        </p:nvSpPr>
        <p:spPr>
          <a:xfrm>
            <a:off x="2311400" y="525463"/>
            <a:ext cx="4675188" cy="2628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257"/>
            <a:ext cx="4028440" cy="3505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7"/>
            <a:ext cx="4028440" cy="350520"/>
          </a:xfrm>
          <a:prstGeom prst="rect">
            <a:avLst/>
          </a:prstGeom>
        </p:spPr>
        <p:txBody>
          <a:bodyPr vert="horz" lIns="93166" tIns="46583" rIns="93166" bIns="46583" rtlCol="0" anchor="b"/>
          <a:lstStyle>
            <a:lvl1pPr algn="r">
              <a:defRPr sz="1200"/>
            </a:lvl1pPr>
          </a:lstStyle>
          <a:p>
            <a:fld id="{C5FE7810-566C-42BF-AF92-0ABAAE61C8CD}" type="slidenum">
              <a:rPr lang="en-US" smtClean="0"/>
              <a:t>‹#›</a:t>
            </a:fld>
            <a:endParaRPr lang="en-US"/>
          </a:p>
        </p:txBody>
      </p:sp>
    </p:spTree>
    <p:extLst>
      <p:ext uri="{BB962C8B-B14F-4D97-AF65-F5344CB8AC3E}">
        <p14:creationId xmlns:p14="http://schemas.microsoft.com/office/powerpoint/2010/main" val="3702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MWC Annual Grave Sales and Interments 1968-2018 (20190221) in the Reports and Findings folder</a:t>
            </a:r>
          </a:p>
        </p:txBody>
      </p:sp>
      <p:sp>
        <p:nvSpPr>
          <p:cNvPr id="4" name="Slide Number Placeholder 3"/>
          <p:cNvSpPr>
            <a:spLocks noGrp="1"/>
          </p:cNvSpPr>
          <p:nvPr>
            <p:ph type="sldNum" sz="quarter" idx="10"/>
          </p:nvPr>
        </p:nvSpPr>
        <p:spPr/>
        <p:txBody>
          <a:bodyPr/>
          <a:lstStyle/>
          <a:p>
            <a:fld id="{C5FE7810-566C-42BF-AF92-0ABAAE61C8CD}" type="slidenum">
              <a:rPr lang="en-US" smtClean="0"/>
              <a:t>13</a:t>
            </a:fld>
            <a:endParaRPr lang="en-US"/>
          </a:p>
        </p:txBody>
      </p:sp>
    </p:spTree>
    <p:extLst>
      <p:ext uri="{BB962C8B-B14F-4D97-AF65-F5344CB8AC3E}">
        <p14:creationId xmlns:p14="http://schemas.microsoft.com/office/powerpoint/2010/main" val="30830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See MWC Annual Grave Sales and Interments 1968-2018 (20190221) in the Reports and Findings folder</a:t>
            </a:r>
          </a:p>
          <a:p>
            <a:endParaRPr lang="en-US" dirty="0"/>
          </a:p>
        </p:txBody>
      </p:sp>
      <p:sp>
        <p:nvSpPr>
          <p:cNvPr id="4" name="Slide Number Placeholder 3"/>
          <p:cNvSpPr>
            <a:spLocks noGrp="1"/>
          </p:cNvSpPr>
          <p:nvPr>
            <p:ph type="sldNum" sz="quarter" idx="10"/>
          </p:nvPr>
        </p:nvSpPr>
        <p:spPr/>
        <p:txBody>
          <a:bodyPr/>
          <a:lstStyle/>
          <a:p>
            <a:fld id="{C5FE7810-566C-42BF-AF92-0ABAAE61C8CD}" type="slidenum">
              <a:rPr lang="en-US" smtClean="0"/>
              <a:t>14</a:t>
            </a:fld>
            <a:endParaRPr lang="en-US"/>
          </a:p>
        </p:txBody>
      </p:sp>
    </p:spTree>
    <p:extLst>
      <p:ext uri="{BB962C8B-B14F-4D97-AF65-F5344CB8AC3E}">
        <p14:creationId xmlns:p14="http://schemas.microsoft.com/office/powerpoint/2010/main" val="135266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See MWC Annual Grave Sales and Interments 1968-2019 (20200302) in the Reports and Findings folder</a:t>
            </a:r>
          </a:p>
          <a:p>
            <a:endParaRPr lang="en-US" dirty="0"/>
          </a:p>
        </p:txBody>
      </p:sp>
      <p:sp>
        <p:nvSpPr>
          <p:cNvPr id="4" name="Slide Number Placeholder 3"/>
          <p:cNvSpPr>
            <a:spLocks noGrp="1"/>
          </p:cNvSpPr>
          <p:nvPr>
            <p:ph type="sldNum" sz="quarter" idx="10"/>
          </p:nvPr>
        </p:nvSpPr>
        <p:spPr/>
        <p:txBody>
          <a:bodyPr/>
          <a:lstStyle/>
          <a:p>
            <a:fld id="{C5FE7810-566C-42BF-AF92-0ABAAE61C8CD}" type="slidenum">
              <a:rPr lang="en-US" smtClean="0"/>
              <a:t>15</a:t>
            </a:fld>
            <a:endParaRPr lang="en-US"/>
          </a:p>
        </p:txBody>
      </p:sp>
    </p:spTree>
    <p:extLst>
      <p:ext uri="{BB962C8B-B14F-4D97-AF65-F5344CB8AC3E}">
        <p14:creationId xmlns:p14="http://schemas.microsoft.com/office/powerpoint/2010/main" val="103662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E7810-566C-42BF-AF92-0ABAAE61C8CD}" type="slidenum">
              <a:rPr lang="en-US" smtClean="0"/>
              <a:t>18</a:t>
            </a:fld>
            <a:endParaRPr lang="en-US"/>
          </a:p>
        </p:txBody>
      </p:sp>
    </p:spTree>
    <p:extLst>
      <p:ext uri="{BB962C8B-B14F-4D97-AF65-F5344CB8AC3E}">
        <p14:creationId xmlns:p14="http://schemas.microsoft.com/office/powerpoint/2010/main" val="95564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8D2E9-12D3-4DE3-9408-C1F4E76214C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199294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16021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34712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164819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8D2E9-12D3-4DE3-9408-C1F4E76214C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423576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8D2E9-12D3-4DE3-9408-C1F4E76214CD}"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382001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8D2E9-12D3-4DE3-9408-C1F4E76214CD}"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2785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8D2E9-12D3-4DE3-9408-C1F4E76214CD}"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236400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8D2E9-12D3-4DE3-9408-C1F4E76214CD}"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44746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81483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a:p>
        </p:txBody>
      </p:sp>
    </p:spTree>
    <p:extLst>
      <p:ext uri="{BB962C8B-B14F-4D97-AF65-F5344CB8AC3E}">
        <p14:creationId xmlns:p14="http://schemas.microsoft.com/office/powerpoint/2010/main" val="276054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48D2E9-12D3-4DE3-9408-C1F4E76214CD}" type="datetimeFigureOut">
              <a:rPr lang="en-US" smtClean="0"/>
              <a:t>3/2/2022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5F1685-E1FA-4569-943B-8B08CED9DE06}" type="slidenum">
              <a:rPr lang="en-US" smtClean="0"/>
              <a:t>‹#›</a:t>
            </a:fld>
            <a:endParaRPr lang="en-US"/>
          </a:p>
        </p:txBody>
      </p:sp>
    </p:spTree>
    <p:extLst>
      <p:ext uri="{BB962C8B-B14F-4D97-AF65-F5344CB8AC3E}">
        <p14:creationId xmlns:p14="http://schemas.microsoft.com/office/powerpoint/2010/main" val="48961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3517"/>
            <a:ext cx="4191000" cy="1015663"/>
          </a:xfrm>
          <a:prstGeom prst="rect">
            <a:avLst/>
          </a:prstGeom>
          <a:noFill/>
        </p:spPr>
        <p:txBody>
          <a:bodyPr wrap="square" rtlCol="0">
            <a:spAutoFit/>
          </a:bodyPr>
          <a:lstStyle/>
          <a:p>
            <a:pPr algn="ctr"/>
            <a:r>
              <a:rPr lang="en-US" sz="2000" b="1" dirty="0"/>
              <a:t>Welcome to the </a:t>
            </a:r>
          </a:p>
          <a:p>
            <a:pPr algn="ctr"/>
            <a:r>
              <a:rPr lang="en-US" sz="2000" b="1" dirty="0"/>
              <a:t>124</a:t>
            </a:r>
            <a:r>
              <a:rPr lang="en-US" sz="2000" b="1" baseline="30000" dirty="0"/>
              <a:t>th</a:t>
            </a:r>
            <a:r>
              <a:rPr lang="en-US" sz="2000" b="1" dirty="0"/>
              <a:t> Annual Meeting of the</a:t>
            </a:r>
          </a:p>
          <a:p>
            <a:pPr algn="ctr"/>
            <a:r>
              <a:rPr lang="en-US" sz="2000" b="1" dirty="0"/>
              <a:t>Maplewood Cemetery Association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791" y="1352549"/>
            <a:ext cx="2110497" cy="3387113"/>
          </a:xfrm>
          <a:prstGeom prst="rect">
            <a:avLst/>
          </a:prstGeom>
        </p:spPr>
      </p:pic>
      <p:pic>
        <p:nvPicPr>
          <p:cNvPr id="6" name="Picture 5">
            <a:extLst>
              <a:ext uri="{FF2B5EF4-FFF2-40B4-BE49-F238E27FC236}">
                <a16:creationId xmlns:a16="http://schemas.microsoft.com/office/drawing/2014/main" id="{C71437BC-C781-473E-AF2B-62E6B1857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21544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style.rotation</p:attrName>
                                        </p:attrNameLst>
                                      </p:cBhvr>
                                      <p:tavLst>
                                        <p:tav tm="0">
                                          <p:val>
                                            <p:fltVal val="90"/>
                                          </p:val>
                                        </p:tav>
                                        <p:tav tm="100000">
                                          <p:val>
                                            <p:fltVal val="0"/>
                                          </p:val>
                                        </p:tav>
                                      </p:tavLst>
                                    </p:anim>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904"/>
            <a:ext cx="6858000" cy="461665"/>
          </a:xfrm>
          <a:prstGeom prst="rect">
            <a:avLst/>
          </a:prstGeom>
          <a:noFill/>
        </p:spPr>
        <p:txBody>
          <a:bodyPr wrap="square" rtlCol="0">
            <a:spAutoFit/>
          </a:bodyPr>
          <a:lstStyle/>
          <a:p>
            <a:r>
              <a:rPr lang="en-US" sz="2400" dirty="0">
                <a:latin typeface="Old English Text MT" panose="03040902040508030806" pitchFamily="66" charset="0"/>
              </a:rPr>
              <a:t>Maplewood Cemetery Association</a:t>
            </a:r>
            <a:r>
              <a:rPr lang="en-US" dirty="0"/>
              <a:t> – </a:t>
            </a:r>
            <a:r>
              <a:rPr lang="en-US" b="1" dirty="0"/>
              <a:t>2022 Annual Meeting</a:t>
            </a:r>
          </a:p>
        </p:txBody>
      </p:sp>
      <p:pic>
        <p:nvPicPr>
          <p:cNvPr id="5" name="Picture 4" descr="Chart&#10;&#10;Description automatically generated with low confidence">
            <a:extLst>
              <a:ext uri="{FF2B5EF4-FFF2-40B4-BE49-F238E27FC236}">
                <a16:creationId xmlns:a16="http://schemas.microsoft.com/office/drawing/2014/main" id="{A0B2A273-FF6A-4591-A3D0-1803F4D0C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8150"/>
            <a:ext cx="8115150" cy="4626534"/>
          </a:xfrm>
          <a:prstGeom prst="rect">
            <a:avLst/>
          </a:prstGeom>
        </p:spPr>
      </p:pic>
    </p:spTree>
    <p:extLst>
      <p:ext uri="{BB962C8B-B14F-4D97-AF65-F5344CB8AC3E}">
        <p14:creationId xmlns:p14="http://schemas.microsoft.com/office/powerpoint/2010/main" val="28628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0"/>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a:p>
            <a:pPr algn="ctr"/>
            <a:r>
              <a:rPr lang="en-US" sz="1200" b="1" dirty="0"/>
              <a:t>Business Report - Reviewing 2021 – Major Expense Categories</a:t>
            </a:r>
          </a:p>
        </p:txBody>
      </p:sp>
      <p:pic>
        <p:nvPicPr>
          <p:cNvPr id="3" name="Picture 2" descr="Chart, pie chart&#10;&#10;Description automatically generated">
            <a:extLst>
              <a:ext uri="{FF2B5EF4-FFF2-40B4-BE49-F238E27FC236}">
                <a16:creationId xmlns:a16="http://schemas.microsoft.com/office/drawing/2014/main" id="{4F07BAEE-ED7F-45B3-9038-B1A181FC2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63" y="618494"/>
            <a:ext cx="7249537" cy="4525006"/>
          </a:xfrm>
          <a:prstGeom prst="rect">
            <a:avLst/>
          </a:prstGeom>
        </p:spPr>
      </p:pic>
    </p:spTree>
    <p:extLst>
      <p:ext uri="{BB962C8B-B14F-4D97-AF65-F5344CB8AC3E}">
        <p14:creationId xmlns:p14="http://schemas.microsoft.com/office/powerpoint/2010/main" val="127718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63207"/>
            <a:ext cx="7848600" cy="3077766"/>
          </a:xfrm>
          <a:prstGeom prst="rect">
            <a:avLst/>
          </a:prstGeom>
          <a:noFill/>
        </p:spPr>
        <p:txBody>
          <a:bodyPr wrap="square" rtlCol="0">
            <a:spAutoFit/>
          </a:bodyPr>
          <a:lstStyle/>
          <a:p>
            <a:r>
              <a:rPr lang="en-US" b="1" dirty="0"/>
              <a:t>Business Report: Details</a:t>
            </a:r>
            <a:endParaRPr lang="en-US" sz="1400" dirty="0"/>
          </a:p>
          <a:p>
            <a:r>
              <a:rPr lang="en-US" b="1" dirty="0"/>
              <a:t> </a:t>
            </a:r>
            <a:endParaRPr lang="en-US" sz="1400" dirty="0"/>
          </a:p>
          <a:p>
            <a:r>
              <a:rPr lang="en-US" b="1" dirty="0"/>
              <a:t>Maplewood Cemetery had a few large expenses the last half of 2021.</a:t>
            </a:r>
            <a:endParaRPr lang="en-US" sz="1400" dirty="0"/>
          </a:p>
          <a:p>
            <a:pPr marL="285750" lvl="0" indent="-285750">
              <a:buFont typeface="Arial" panose="020B0604020202020204" pitchFamily="34" charset="0"/>
              <a:buChar char="•"/>
            </a:pPr>
            <a:r>
              <a:rPr lang="en-US" b="1" dirty="0"/>
              <a:t>John Deere Tractor: $24,257.55</a:t>
            </a:r>
            <a:endParaRPr lang="en-US" sz="1400" dirty="0"/>
          </a:p>
          <a:p>
            <a:pPr marL="285750" lvl="0" indent="-285750">
              <a:buFont typeface="Arial" panose="020B0604020202020204" pitchFamily="34" charset="0"/>
              <a:buChar char="•"/>
            </a:pPr>
            <a:r>
              <a:rPr lang="en-US" b="1" dirty="0"/>
              <a:t>Mason Trenching Co.: Sections J&amp;K drainage project: $12,500</a:t>
            </a:r>
            <a:endParaRPr lang="en-US" sz="1400" dirty="0"/>
          </a:p>
          <a:p>
            <a:pPr marL="285750" lvl="0" indent="-285750">
              <a:buFont typeface="Arial" panose="020B0604020202020204" pitchFamily="34" charset="0"/>
              <a:buChar char="•"/>
            </a:pPr>
            <a:r>
              <a:rPr lang="en-US" b="1" dirty="0"/>
              <a:t>Cardinal Lawn &amp; Landscape: Shrub trimming, Lawn soil repair: $5,410.00</a:t>
            </a:r>
            <a:endParaRPr lang="en-US" sz="1400" dirty="0"/>
          </a:p>
          <a:p>
            <a:pPr marL="285750" lvl="0" indent="-285750">
              <a:buFont typeface="Arial" panose="020B0604020202020204" pitchFamily="34" charset="0"/>
              <a:buChar char="•"/>
            </a:pPr>
            <a:r>
              <a:rPr lang="en-US" b="1" dirty="0"/>
              <a:t>Ruston Paving Co.: Road repair, shed ramp paving and dumpster pad extension: $16,417.00</a:t>
            </a:r>
            <a:endParaRPr lang="en-US" sz="1400" dirty="0"/>
          </a:p>
          <a:p>
            <a:pPr marL="285750" lvl="0" indent="-285750">
              <a:buFont typeface="Arial" panose="020B0604020202020204" pitchFamily="34" charset="0"/>
              <a:buChar char="•"/>
            </a:pPr>
            <a:r>
              <a:rPr lang="en-US" b="1" dirty="0"/>
              <a:t>NYS Division of Cemeteries: Return of vandalism funds: $9,574.00</a:t>
            </a:r>
          </a:p>
          <a:p>
            <a:pPr marL="285750" lvl="0" indent="-285750">
              <a:buFont typeface="Arial" panose="020B0604020202020204" pitchFamily="34" charset="0"/>
              <a:buChar char="•"/>
            </a:pPr>
            <a:endParaRPr lang="en-US" sz="1400" dirty="0"/>
          </a:p>
          <a:p>
            <a:pPr lvl="1"/>
            <a:r>
              <a:rPr lang="en-US" b="1" dirty="0"/>
              <a:t>Total of these projects: $68,158.55</a:t>
            </a:r>
            <a:endParaRPr lang="en-US" sz="1400" dirty="0"/>
          </a:p>
        </p:txBody>
      </p:sp>
      <p:sp>
        <p:nvSpPr>
          <p:cNvPr id="5" name="TextBox 4"/>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a:p>
            <a:pPr algn="ctr"/>
            <a:r>
              <a:rPr lang="en-US" sz="1200" b="1" dirty="0"/>
              <a:t>Business Report - Reviewing 2021</a:t>
            </a:r>
          </a:p>
        </p:txBody>
      </p:sp>
      <p:pic>
        <p:nvPicPr>
          <p:cNvPr id="6" name="Picture 5">
            <a:extLst>
              <a:ext uri="{FF2B5EF4-FFF2-40B4-BE49-F238E27FC236}">
                <a16:creationId xmlns:a16="http://schemas.microsoft.com/office/drawing/2014/main" id="{FBC09570-E67B-489C-95C5-9066BD9CE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164043"/>
            <a:ext cx="740664" cy="728472"/>
          </a:xfrm>
          <a:prstGeom prst="rect">
            <a:avLst/>
          </a:prstGeom>
        </p:spPr>
      </p:pic>
    </p:spTree>
    <p:extLst>
      <p:ext uri="{BB962C8B-B14F-4D97-AF65-F5344CB8AC3E}">
        <p14:creationId xmlns:p14="http://schemas.microsoft.com/office/powerpoint/2010/main" val="14624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p:txBody>
      </p:sp>
      <p:pic>
        <p:nvPicPr>
          <p:cNvPr id="5" name="Picture 4" descr="Chart, bar chart&#10;&#10;Description automatically generated">
            <a:extLst>
              <a:ext uri="{FF2B5EF4-FFF2-40B4-BE49-F238E27FC236}">
                <a16:creationId xmlns:a16="http://schemas.microsoft.com/office/drawing/2014/main" id="{86BDA2BB-3A16-4FBC-9E7C-69AC6792F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84" y="696126"/>
            <a:ext cx="7573432" cy="4324954"/>
          </a:xfrm>
          <a:prstGeom prst="rect">
            <a:avLst/>
          </a:prstGeom>
        </p:spPr>
      </p:pic>
    </p:spTree>
    <p:extLst>
      <p:ext uri="{BB962C8B-B14F-4D97-AF65-F5344CB8AC3E}">
        <p14:creationId xmlns:p14="http://schemas.microsoft.com/office/powerpoint/2010/main" val="212858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p:txBody>
      </p:sp>
      <p:pic>
        <p:nvPicPr>
          <p:cNvPr id="7" name="Picture 6" descr="Chart, bar chart&#10;&#10;Description automatically generated">
            <a:extLst>
              <a:ext uri="{FF2B5EF4-FFF2-40B4-BE49-F238E27FC236}">
                <a16:creationId xmlns:a16="http://schemas.microsoft.com/office/drawing/2014/main" id="{FA0217D6-D677-41C1-85E1-94C281562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26" y="671214"/>
            <a:ext cx="7506748" cy="4324954"/>
          </a:xfrm>
          <a:prstGeom prst="rect">
            <a:avLst/>
          </a:prstGeom>
        </p:spPr>
      </p:pic>
    </p:spTree>
    <p:extLst>
      <p:ext uri="{BB962C8B-B14F-4D97-AF65-F5344CB8AC3E}">
        <p14:creationId xmlns:p14="http://schemas.microsoft.com/office/powerpoint/2010/main" val="192226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p:txBody>
      </p:sp>
      <p:pic>
        <p:nvPicPr>
          <p:cNvPr id="5" name="Picture 4" descr="Chart, bar chart&#10;&#10;Description automatically generated">
            <a:extLst>
              <a:ext uri="{FF2B5EF4-FFF2-40B4-BE49-F238E27FC236}">
                <a16:creationId xmlns:a16="http://schemas.microsoft.com/office/drawing/2014/main" id="{B131CBDB-EEBC-4B75-A10C-430AD8A2F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585" y="742950"/>
            <a:ext cx="6763694" cy="4258269"/>
          </a:xfrm>
          <a:prstGeom prst="rect">
            <a:avLst/>
          </a:prstGeom>
        </p:spPr>
      </p:pic>
      <p:cxnSp>
        <p:nvCxnSpPr>
          <p:cNvPr id="7" name="Straight Connector 6">
            <a:extLst>
              <a:ext uri="{FF2B5EF4-FFF2-40B4-BE49-F238E27FC236}">
                <a16:creationId xmlns:a16="http://schemas.microsoft.com/office/drawing/2014/main" id="{CCDE87A2-9953-4817-8EAC-36F73F044D97}"/>
              </a:ext>
            </a:extLst>
          </p:cNvPr>
          <p:cNvCxnSpPr/>
          <p:nvPr/>
        </p:nvCxnSpPr>
        <p:spPr>
          <a:xfrm>
            <a:off x="5562600" y="4781550"/>
            <a:ext cx="381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467AA00-CF85-4932-8B30-7CEA224DC1BF}"/>
              </a:ext>
            </a:extLst>
          </p:cNvPr>
          <p:cNvSpPr txBox="1"/>
          <p:nvPr/>
        </p:nvSpPr>
        <p:spPr>
          <a:xfrm>
            <a:off x="6019800" y="4629150"/>
            <a:ext cx="1828800" cy="246221"/>
          </a:xfrm>
          <a:prstGeom prst="rect">
            <a:avLst/>
          </a:prstGeom>
          <a:noFill/>
        </p:spPr>
        <p:txBody>
          <a:bodyPr wrap="square" rtlCol="0">
            <a:spAutoFit/>
          </a:bodyPr>
          <a:lstStyle/>
          <a:p>
            <a:r>
              <a:rPr lang="en-US" sz="1000" b="1" dirty="0"/>
              <a:t>National Cremation Averages</a:t>
            </a:r>
          </a:p>
        </p:txBody>
      </p:sp>
    </p:spTree>
    <p:extLst>
      <p:ext uri="{BB962C8B-B14F-4D97-AF65-F5344CB8AC3E}">
        <p14:creationId xmlns:p14="http://schemas.microsoft.com/office/powerpoint/2010/main" val="22484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124</a:t>
            </a:r>
            <a:r>
              <a:rPr lang="en-US" sz="2000" b="1" baseline="30000" dirty="0"/>
              <a:t>th</a:t>
            </a:r>
            <a:r>
              <a:rPr lang="en-US" sz="2000" b="1" dirty="0"/>
              <a:t>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600986"/>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dirty="0">
                <a:solidFill>
                  <a:schemeClr val="bg1">
                    <a:lumMod val="50000"/>
                  </a:schemeClr>
                </a:solidFill>
              </a:rPr>
              <a:t>Introduction – About Us and NY Cemetery Law</a:t>
            </a:r>
            <a:endParaRPr lang="en-US" sz="1600" b="1" dirty="0">
              <a:solidFill>
                <a:schemeClr val="bg1">
                  <a:lumMod val="50000"/>
                </a:schemeClr>
              </a:solidFill>
            </a:endParaRPr>
          </a:p>
          <a:p>
            <a:pPr marL="285750" indent="-285750">
              <a:buFont typeface="Arial" panose="020B0604020202020204" pitchFamily="34" charset="0"/>
              <a:buChar char="•"/>
            </a:pPr>
            <a:r>
              <a:rPr lang="en-US" sz="1600" dirty="0">
                <a:solidFill>
                  <a:schemeClr val="bg1">
                    <a:lumMod val="50000"/>
                  </a:schemeClr>
                </a:solidFill>
              </a:rPr>
              <a:t>Secretary – Read minutes from 2021 Annual Meeting</a:t>
            </a:r>
          </a:p>
          <a:p>
            <a:pPr marL="285750" indent="-285750">
              <a:buFont typeface="Arial" panose="020B0604020202020204" pitchFamily="34" charset="0"/>
              <a:buChar char="•"/>
            </a:pPr>
            <a:r>
              <a:rPr lang="en-US" sz="1600" dirty="0">
                <a:solidFill>
                  <a:schemeClr val="bg1">
                    <a:lumMod val="50000"/>
                  </a:schemeClr>
                </a:solidFill>
              </a:rPr>
              <a:t>Treasurer – Business report for FY2021</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FY2021</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Donations</a:t>
            </a:r>
            <a:r>
              <a:rPr lang="en-US" sz="1600" dirty="0"/>
              <a:t> –Program review</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Right Arrow 6"/>
          <p:cNvSpPr/>
          <p:nvPr/>
        </p:nvSpPr>
        <p:spPr>
          <a:xfrm>
            <a:off x="160601" y="2296495"/>
            <a:ext cx="383407" cy="167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5686D3-06AD-42EA-867A-C51E7747D8B6}"/>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2, 2022</a:t>
            </a:r>
          </a:p>
        </p:txBody>
      </p:sp>
      <p:pic>
        <p:nvPicPr>
          <p:cNvPr id="9" name="Picture 8">
            <a:extLst>
              <a:ext uri="{FF2B5EF4-FFF2-40B4-BE49-F238E27FC236}">
                <a16:creationId xmlns:a16="http://schemas.microsoft.com/office/drawing/2014/main" id="{CAEFA2C6-8297-4D9E-BAF0-086161970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41" y="171895"/>
            <a:ext cx="890513" cy="875855"/>
          </a:xfrm>
          <a:prstGeom prst="rect">
            <a:avLst/>
          </a:prstGeom>
        </p:spPr>
      </p:pic>
    </p:spTree>
    <p:extLst>
      <p:ext uri="{BB962C8B-B14F-4D97-AF65-F5344CB8AC3E}">
        <p14:creationId xmlns:p14="http://schemas.microsoft.com/office/powerpoint/2010/main" val="11858507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a:p>
            <a:pPr algn="ctr"/>
            <a:r>
              <a:rPr lang="en-US" sz="1200" b="1" dirty="0"/>
              <a:t>Finance Report - Reviewing 2021 – 1 Investment Year Performance</a:t>
            </a:r>
          </a:p>
        </p:txBody>
      </p:sp>
      <p:pic>
        <p:nvPicPr>
          <p:cNvPr id="5" name="Picture 4" descr="Chart&#10;&#10;Description automatically generated">
            <a:extLst>
              <a:ext uri="{FF2B5EF4-FFF2-40B4-BE49-F238E27FC236}">
                <a16:creationId xmlns:a16="http://schemas.microsoft.com/office/drawing/2014/main" id="{00A52323-A3A9-4636-A283-88D3971FC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36664"/>
            <a:ext cx="7924800" cy="3998752"/>
          </a:xfrm>
          <a:prstGeom prst="rect">
            <a:avLst/>
          </a:prstGeom>
        </p:spPr>
      </p:pic>
    </p:spTree>
    <p:extLst>
      <p:ext uri="{BB962C8B-B14F-4D97-AF65-F5344CB8AC3E}">
        <p14:creationId xmlns:p14="http://schemas.microsoft.com/office/powerpoint/2010/main" val="387002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80F0C-99CE-49FF-9BE2-82B6F0959164}"/>
              </a:ext>
            </a:extLst>
          </p:cNvPr>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a:p>
            <a:pPr algn="ctr"/>
            <a:r>
              <a:rPr lang="en-US" sz="1200" b="1" dirty="0"/>
              <a:t>Finance Report - Reviewing 2021 – Investment Year Performance</a:t>
            </a:r>
          </a:p>
        </p:txBody>
      </p:sp>
      <p:pic>
        <p:nvPicPr>
          <p:cNvPr id="4" name="Picture 3" descr="Table&#10;&#10;Description automatically generated">
            <a:extLst>
              <a:ext uri="{FF2B5EF4-FFF2-40B4-BE49-F238E27FC236}">
                <a16:creationId xmlns:a16="http://schemas.microsoft.com/office/drawing/2014/main" id="{90389AFB-92B3-4C64-9344-800709948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08" y="937984"/>
            <a:ext cx="7677383" cy="3995967"/>
          </a:xfrm>
          <a:prstGeom prst="rect">
            <a:avLst/>
          </a:prstGeom>
        </p:spPr>
      </p:pic>
    </p:spTree>
    <p:extLst>
      <p:ext uri="{BB962C8B-B14F-4D97-AF65-F5344CB8AC3E}">
        <p14:creationId xmlns:p14="http://schemas.microsoft.com/office/powerpoint/2010/main" val="148201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838200" y="285750"/>
            <a:ext cx="3352800" cy="2677656"/>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sz="2400" dirty="0"/>
              <a:t>Superintendent</a:t>
            </a:r>
          </a:p>
          <a:p>
            <a:pPr marL="342900" indent="-342900">
              <a:buFont typeface="Arial" panose="020B0604020202020204" pitchFamily="34" charset="0"/>
              <a:buChar char="•"/>
            </a:pPr>
            <a:r>
              <a:rPr lang="en-US" sz="2400" dirty="0"/>
              <a:t>Sunshine</a:t>
            </a:r>
          </a:p>
          <a:p>
            <a:pPr marL="342900" indent="-342900">
              <a:buFont typeface="Arial" panose="020B0604020202020204" pitchFamily="34" charset="0"/>
              <a:buChar char="•"/>
            </a:pPr>
            <a:r>
              <a:rPr lang="en-US" sz="2400" dirty="0"/>
              <a:t>Grounds</a:t>
            </a:r>
          </a:p>
          <a:p>
            <a:pPr marL="342900" indent="-342900">
              <a:buFont typeface="Arial" panose="020B0604020202020204" pitchFamily="34" charset="0"/>
              <a:buChar char="•"/>
            </a:pPr>
            <a:r>
              <a:rPr lang="en-US" sz="2400" dirty="0"/>
              <a:t>Nominating</a:t>
            </a:r>
          </a:p>
          <a:p>
            <a:pPr marL="342900" indent="-342900">
              <a:buFont typeface="Arial" panose="020B0604020202020204" pitchFamily="34" charset="0"/>
              <a:buChar char="•"/>
            </a:pPr>
            <a:r>
              <a:rPr lang="en-US" sz="2400" dirty="0"/>
              <a:t>Web and Data Base</a:t>
            </a:r>
          </a:p>
          <a:p>
            <a:pPr marL="342900" indent="-342900">
              <a:buFont typeface="Arial" panose="020B0604020202020204" pitchFamily="34" charset="0"/>
              <a:buChar char="•"/>
            </a:pPr>
            <a:r>
              <a:rPr lang="en-US" sz="2400" dirty="0"/>
              <a:t>Donations</a:t>
            </a:r>
          </a:p>
        </p:txBody>
      </p:sp>
      <p:pic>
        <p:nvPicPr>
          <p:cNvPr id="6" name="Picture 5">
            <a:extLst>
              <a:ext uri="{FF2B5EF4-FFF2-40B4-BE49-F238E27FC236}">
                <a16:creationId xmlns:a16="http://schemas.microsoft.com/office/drawing/2014/main" id="{653CD514-B1DA-4778-95B3-7DFD8F52C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105150"/>
            <a:ext cx="1481328" cy="1456944"/>
          </a:xfrm>
          <a:prstGeom prst="rect">
            <a:avLst/>
          </a:prstGeom>
        </p:spPr>
      </p:pic>
    </p:spTree>
    <p:extLst>
      <p:ext uri="{BB962C8B-B14F-4D97-AF65-F5344CB8AC3E}">
        <p14:creationId xmlns:p14="http://schemas.microsoft.com/office/powerpoint/2010/main" val="401805903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Welcome to the </a:t>
            </a:r>
          </a:p>
          <a:p>
            <a:pPr algn="ctr"/>
            <a:r>
              <a:rPr lang="en-US" sz="2000" b="1" dirty="0"/>
              <a:t>124</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1676400" y="4733151"/>
            <a:ext cx="1752600" cy="276999"/>
          </a:xfrm>
          <a:prstGeom prst="rect">
            <a:avLst/>
          </a:prstGeom>
          <a:noFill/>
        </p:spPr>
        <p:txBody>
          <a:bodyPr wrap="square" rtlCol="0">
            <a:spAutoFit/>
          </a:bodyPr>
          <a:lstStyle/>
          <a:p>
            <a:pPr algn="ctr"/>
            <a:r>
              <a:rPr lang="en-US" sz="1200" b="1" dirty="0"/>
              <a:t>March 2, 2022</a:t>
            </a:r>
          </a:p>
        </p:txBody>
      </p:sp>
      <p:pic>
        <p:nvPicPr>
          <p:cNvPr id="6" name="Picture 5">
            <a:extLst>
              <a:ext uri="{FF2B5EF4-FFF2-40B4-BE49-F238E27FC236}">
                <a16:creationId xmlns:a16="http://schemas.microsoft.com/office/drawing/2014/main" id="{831C5446-B2EC-4529-851A-BDF9F30FC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367925136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3429000" cy="461665"/>
          </a:xfrm>
          <a:prstGeom prst="rect">
            <a:avLst/>
          </a:prstGeom>
          <a:noFill/>
        </p:spPr>
        <p:txBody>
          <a:bodyPr wrap="square" rtlCol="0">
            <a:spAutoFit/>
          </a:bodyPr>
          <a:lstStyle/>
          <a:p>
            <a:pPr algn="ctr"/>
            <a:r>
              <a:rPr lang="en-US" sz="2400" b="1" dirty="0"/>
              <a:t>2021 – Grounds Report</a:t>
            </a:r>
          </a:p>
        </p:txBody>
      </p:sp>
      <p:sp>
        <p:nvSpPr>
          <p:cNvPr id="5" name="TextBox 4">
            <a:extLst>
              <a:ext uri="{FF2B5EF4-FFF2-40B4-BE49-F238E27FC236}">
                <a16:creationId xmlns:a16="http://schemas.microsoft.com/office/drawing/2014/main" id="{A20A421A-8A5D-42E6-8C01-5AB10D1E468C}"/>
              </a:ext>
            </a:extLst>
          </p:cNvPr>
          <p:cNvSpPr txBox="1"/>
          <p:nvPr/>
        </p:nvSpPr>
        <p:spPr>
          <a:xfrm>
            <a:off x="304800" y="448477"/>
            <a:ext cx="8839200" cy="1769715"/>
          </a:xfrm>
          <a:prstGeom prst="rect">
            <a:avLst/>
          </a:prstGeom>
          <a:noFill/>
        </p:spPr>
        <p:txBody>
          <a:bodyPr wrap="square" rtlCol="0">
            <a:spAutoFit/>
          </a:bodyPr>
          <a:lstStyle/>
          <a:p>
            <a:pPr lvl="0"/>
            <a:endParaRPr lang="en-US" sz="1400" dirty="0"/>
          </a:p>
          <a:p>
            <a:pPr marL="285750" lvl="0" indent="-285750">
              <a:buFont typeface="Arial" panose="020B0604020202020204" pitchFamily="34" charset="0"/>
              <a:buChar char="•"/>
            </a:pPr>
            <a:r>
              <a:rPr lang="en-US" sz="1400" b="1" dirty="0"/>
              <a:t>John Deere Tractor: $24,257.55</a:t>
            </a:r>
            <a:endParaRPr lang="en-US" sz="1100" dirty="0"/>
          </a:p>
          <a:p>
            <a:pPr marL="285750" lvl="0" indent="-285750">
              <a:buFont typeface="Arial" panose="020B0604020202020204" pitchFamily="34" charset="0"/>
              <a:buChar char="•"/>
            </a:pPr>
            <a:r>
              <a:rPr lang="en-US" sz="1400" b="1" dirty="0"/>
              <a:t>Mason Trenching Co.: Sections J&amp;K drainage project: $12,500</a:t>
            </a:r>
            <a:endParaRPr lang="en-US" sz="1100" dirty="0"/>
          </a:p>
          <a:p>
            <a:pPr marL="285750" lvl="0" indent="-285750">
              <a:buFont typeface="Arial" panose="020B0604020202020204" pitchFamily="34" charset="0"/>
              <a:buChar char="•"/>
            </a:pPr>
            <a:r>
              <a:rPr lang="en-US" sz="1400" b="1" dirty="0"/>
              <a:t>Cardinal Lawn &amp; Landscape: Shrub trimming, Lawn soil repair: $5,410.00</a:t>
            </a:r>
            <a:endParaRPr lang="en-US" sz="1100" dirty="0"/>
          </a:p>
          <a:p>
            <a:pPr marL="285750" lvl="0" indent="-285750">
              <a:buFont typeface="Arial" panose="020B0604020202020204" pitchFamily="34" charset="0"/>
              <a:buChar char="•"/>
            </a:pPr>
            <a:r>
              <a:rPr lang="en-US" sz="1400" b="1" dirty="0"/>
              <a:t>Ruston Paving Co.: Road repair, shed ramp paving and dumpster pad extension: $16,417.00</a:t>
            </a:r>
          </a:p>
          <a:p>
            <a:pPr marL="285750" indent="-285750">
              <a:buFont typeface="Arial" panose="020B0604020202020204" pitchFamily="34" charset="0"/>
              <a:buChar char="•"/>
            </a:pPr>
            <a:r>
              <a:rPr lang="en-US" sz="1400" b="1" dirty="0"/>
              <a:t>TruGreen delivered 2 weed and feed treatments. Weeds remain under control.</a:t>
            </a:r>
          </a:p>
          <a:p>
            <a:pPr marL="285750" lvl="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400" b="1" dirty="0"/>
          </a:p>
        </p:txBody>
      </p:sp>
    </p:spTree>
    <p:extLst>
      <p:ext uri="{BB962C8B-B14F-4D97-AF65-F5344CB8AC3E}">
        <p14:creationId xmlns:p14="http://schemas.microsoft.com/office/powerpoint/2010/main" val="170122943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2022 Annual Meeting – Nominating: Officers &amp; Directors</a:t>
            </a:r>
          </a:p>
        </p:txBody>
      </p:sp>
      <p:sp>
        <p:nvSpPr>
          <p:cNvPr id="3" name="TextBox 2"/>
          <p:cNvSpPr txBox="1"/>
          <p:nvPr/>
        </p:nvSpPr>
        <p:spPr>
          <a:xfrm>
            <a:off x="319429" y="948213"/>
            <a:ext cx="2516010" cy="2246769"/>
          </a:xfrm>
          <a:prstGeom prst="rect">
            <a:avLst/>
          </a:prstGeom>
          <a:noFill/>
        </p:spPr>
        <p:txBody>
          <a:bodyPr wrap="none" rtlCol="0">
            <a:spAutoFit/>
          </a:bodyPr>
          <a:lstStyle/>
          <a:p>
            <a:r>
              <a:rPr lang="en-US" sz="2000" b="1" dirty="0">
                <a:solidFill>
                  <a:srgbClr val="0000FF"/>
                </a:solidFill>
              </a:rPr>
              <a:t>Officers: </a:t>
            </a:r>
            <a:r>
              <a:rPr lang="en-US" sz="2000" dirty="0">
                <a:solidFill>
                  <a:srgbClr val="0000FF"/>
                </a:solidFill>
              </a:rPr>
              <a:t>(1 Year Term)</a:t>
            </a:r>
          </a:p>
          <a:p>
            <a:r>
              <a:rPr lang="en-US" sz="2000" dirty="0"/>
              <a:t>President</a:t>
            </a:r>
          </a:p>
          <a:p>
            <a:r>
              <a:rPr lang="en-US" sz="2000" dirty="0"/>
              <a:t>1</a:t>
            </a:r>
            <a:r>
              <a:rPr lang="en-US" sz="2000" baseline="30000" dirty="0"/>
              <a:t>st</a:t>
            </a:r>
            <a:r>
              <a:rPr lang="en-US" sz="2000" dirty="0"/>
              <a:t> Vice President</a:t>
            </a:r>
          </a:p>
          <a:p>
            <a:r>
              <a:rPr lang="en-US" sz="2000" dirty="0"/>
              <a:t>2</a:t>
            </a:r>
            <a:r>
              <a:rPr lang="en-US" sz="2000" baseline="30000" dirty="0"/>
              <a:t>nd</a:t>
            </a:r>
            <a:r>
              <a:rPr lang="en-US" sz="2000" dirty="0"/>
              <a:t> Vice President</a:t>
            </a:r>
          </a:p>
          <a:p>
            <a:r>
              <a:rPr lang="en-US" sz="2000" dirty="0"/>
              <a:t>Superintendent</a:t>
            </a:r>
          </a:p>
          <a:p>
            <a:r>
              <a:rPr lang="en-US" sz="2000" dirty="0"/>
              <a:t>Secretary</a:t>
            </a:r>
          </a:p>
          <a:p>
            <a:r>
              <a:rPr lang="en-US" sz="2000" dirty="0"/>
              <a:t>Treasurer</a:t>
            </a:r>
          </a:p>
        </p:txBody>
      </p:sp>
      <p:sp>
        <p:nvSpPr>
          <p:cNvPr id="4" name="TextBox 3"/>
          <p:cNvSpPr txBox="1"/>
          <p:nvPr/>
        </p:nvSpPr>
        <p:spPr>
          <a:xfrm>
            <a:off x="2835439" y="964332"/>
            <a:ext cx="2895600" cy="2554545"/>
          </a:xfrm>
          <a:prstGeom prst="rect">
            <a:avLst/>
          </a:prstGeom>
          <a:noFill/>
        </p:spPr>
        <p:txBody>
          <a:bodyPr wrap="square" rtlCol="0">
            <a:spAutoFit/>
          </a:bodyPr>
          <a:lstStyle/>
          <a:p>
            <a:r>
              <a:rPr lang="en-US" sz="2000" b="1" dirty="0">
                <a:solidFill>
                  <a:srgbClr val="0000FF"/>
                </a:solidFill>
              </a:rPr>
              <a:t>Directors: </a:t>
            </a:r>
            <a:r>
              <a:rPr lang="en-US" sz="2000" dirty="0">
                <a:solidFill>
                  <a:srgbClr val="0000FF"/>
                </a:solidFill>
              </a:rPr>
              <a:t>(3 Year Term)</a:t>
            </a:r>
          </a:p>
          <a:p>
            <a:pPr marL="285750" indent="-285750">
              <a:buFont typeface="Arial" panose="020B0604020202020204" pitchFamily="34" charset="0"/>
              <a:buChar char="•"/>
            </a:pPr>
            <a:r>
              <a:rPr lang="en-US" sz="2000" dirty="0"/>
              <a:t>George Zornow</a:t>
            </a:r>
          </a:p>
          <a:p>
            <a:pPr marL="285750" indent="-285750">
              <a:buFont typeface="Arial" panose="020B0604020202020204" pitchFamily="34" charset="0"/>
              <a:buChar char="•"/>
            </a:pPr>
            <a:r>
              <a:rPr lang="en-US" sz="2000" dirty="0"/>
              <a:t>Hank Wallace</a:t>
            </a:r>
          </a:p>
          <a:p>
            <a:pPr marL="285750" indent="-285750">
              <a:buFont typeface="Arial" panose="020B0604020202020204" pitchFamily="34" charset="0"/>
              <a:buChar char="•"/>
            </a:pPr>
            <a:r>
              <a:rPr lang="en-US" sz="2000" dirty="0"/>
              <a:t>John Hatch</a:t>
            </a:r>
          </a:p>
          <a:p>
            <a:pPr marL="285750" indent="-285750">
              <a:buFont typeface="Arial" panose="020B0604020202020204" pitchFamily="34" charset="0"/>
              <a:buChar char="•"/>
            </a:pPr>
            <a:r>
              <a:rPr lang="en-US" sz="2000" i="1" dirty="0"/>
              <a:t>Paul Macauley</a:t>
            </a:r>
          </a:p>
          <a:p>
            <a:pPr marL="285750" indent="-285750">
              <a:buFont typeface="Arial" panose="020B0604020202020204" pitchFamily="34" charset="0"/>
              <a:buChar char="•"/>
            </a:pPr>
            <a:r>
              <a:rPr lang="en-US" sz="2000" dirty="0"/>
              <a:t>Ray Feasel</a:t>
            </a:r>
          </a:p>
          <a:p>
            <a:r>
              <a:rPr lang="en-US" sz="2000" i="1" dirty="0"/>
              <a:t>1 – Open Position</a:t>
            </a:r>
          </a:p>
          <a:p>
            <a:endParaRPr lang="en-US" sz="2000" dirty="0"/>
          </a:p>
        </p:txBody>
      </p:sp>
      <p:pic>
        <p:nvPicPr>
          <p:cNvPr id="6" name="Picture 5" descr="Table&#10;&#10;Description automatically generated">
            <a:extLst>
              <a:ext uri="{FF2B5EF4-FFF2-40B4-BE49-F238E27FC236}">
                <a16:creationId xmlns:a16="http://schemas.microsoft.com/office/drawing/2014/main" id="{4D281A23-BD48-488F-A800-5E07AE3BD3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984848"/>
            <a:ext cx="2225832" cy="2862322"/>
          </a:xfrm>
          <a:prstGeom prst="rect">
            <a:avLst/>
          </a:prstGeom>
        </p:spPr>
      </p:pic>
      <p:pic>
        <p:nvPicPr>
          <p:cNvPr id="9" name="Picture 8" descr="Table&#10;&#10;Description automatically generated">
            <a:extLst>
              <a:ext uri="{FF2B5EF4-FFF2-40B4-BE49-F238E27FC236}">
                <a16:creationId xmlns:a16="http://schemas.microsoft.com/office/drawing/2014/main" id="{65D64CE1-4B65-4B59-8F1E-E173D5CB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085" y="3915352"/>
            <a:ext cx="4940846" cy="1126119"/>
          </a:xfrm>
          <a:prstGeom prst="rect">
            <a:avLst/>
          </a:prstGeom>
        </p:spPr>
      </p:pic>
      <p:sp>
        <p:nvSpPr>
          <p:cNvPr id="10" name="TextBox 9">
            <a:extLst>
              <a:ext uri="{FF2B5EF4-FFF2-40B4-BE49-F238E27FC236}">
                <a16:creationId xmlns:a16="http://schemas.microsoft.com/office/drawing/2014/main" id="{879E4FAE-3D81-4B4F-A243-85D621218E00}"/>
              </a:ext>
            </a:extLst>
          </p:cNvPr>
          <p:cNvSpPr txBox="1"/>
          <p:nvPr/>
        </p:nvSpPr>
        <p:spPr>
          <a:xfrm>
            <a:off x="2454439" y="3522190"/>
            <a:ext cx="3276600" cy="369332"/>
          </a:xfrm>
          <a:prstGeom prst="rect">
            <a:avLst/>
          </a:prstGeom>
          <a:noFill/>
        </p:spPr>
        <p:txBody>
          <a:bodyPr wrap="square" rtlCol="0">
            <a:spAutoFit/>
          </a:bodyPr>
          <a:lstStyle/>
          <a:p>
            <a:r>
              <a:rPr lang="en-US" b="1" dirty="0">
                <a:solidFill>
                  <a:srgbClr val="0000FF"/>
                </a:solidFill>
              </a:rPr>
              <a:t>Leadership Rotation Schedule:</a:t>
            </a:r>
          </a:p>
        </p:txBody>
      </p:sp>
    </p:spTree>
    <p:extLst>
      <p:ext uri="{BB962C8B-B14F-4D97-AF65-F5344CB8AC3E}">
        <p14:creationId xmlns:p14="http://schemas.microsoft.com/office/powerpoint/2010/main" val="267138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371600" y="361950"/>
            <a:ext cx="2286000" cy="381000"/>
          </a:xfrm>
          <a:prstGeom prst="rect">
            <a:avLst/>
          </a:prstGeom>
          <a:noFill/>
        </p:spPr>
        <p:txBody>
          <a:bodyPr wrap="square" rtlCol="0">
            <a:spAutoFit/>
          </a:bodyPr>
          <a:lstStyle/>
          <a:p>
            <a:pPr algn="ctr"/>
            <a:r>
              <a:rPr lang="en-US" b="1" dirty="0"/>
              <a:t>Web Site &amp; Database</a:t>
            </a:r>
          </a:p>
        </p:txBody>
      </p:sp>
      <p:pic>
        <p:nvPicPr>
          <p:cNvPr id="6" name="Picture 5">
            <a:extLst>
              <a:ext uri="{FF2B5EF4-FFF2-40B4-BE49-F238E27FC236}">
                <a16:creationId xmlns:a16="http://schemas.microsoft.com/office/drawing/2014/main" id="{48FF1C40-1B98-47D7-AA50-B4804988E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95" y="819150"/>
            <a:ext cx="3546005" cy="3486150"/>
          </a:xfrm>
          <a:prstGeom prst="rect">
            <a:avLst/>
          </a:prstGeom>
        </p:spPr>
      </p:pic>
    </p:spTree>
    <p:extLst>
      <p:ext uri="{BB962C8B-B14F-4D97-AF65-F5344CB8AC3E}">
        <p14:creationId xmlns:p14="http://schemas.microsoft.com/office/powerpoint/2010/main" val="176194537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B7CA7DC-412F-42A7-AB11-F23F4BBB9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046" y="60081"/>
            <a:ext cx="1766708" cy="508341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1EB43EE7-CD52-4B0A-9632-BFBDDB71C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6" y="30040"/>
            <a:ext cx="6903154" cy="5083419"/>
          </a:xfrm>
          <a:prstGeom prst="rect">
            <a:avLst/>
          </a:prstGeom>
        </p:spPr>
      </p:pic>
    </p:spTree>
    <p:extLst>
      <p:ext uri="{BB962C8B-B14F-4D97-AF65-F5344CB8AC3E}">
        <p14:creationId xmlns:p14="http://schemas.microsoft.com/office/powerpoint/2010/main" val="235517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824" y="870301"/>
            <a:ext cx="4178516" cy="27910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64" y="1657350"/>
            <a:ext cx="3960189" cy="2971800"/>
          </a:xfrm>
          <a:prstGeom prst="rect">
            <a:avLst/>
          </a:prstGeom>
        </p:spPr>
      </p:pic>
      <p:sp>
        <p:nvSpPr>
          <p:cNvPr id="4" name="TextBox 3"/>
          <p:cNvSpPr txBox="1"/>
          <p:nvPr/>
        </p:nvSpPr>
        <p:spPr>
          <a:xfrm>
            <a:off x="1143000" y="209549"/>
            <a:ext cx="6858000" cy="738664"/>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a:p>
            <a:pPr algn="ctr"/>
            <a:r>
              <a:rPr lang="en-US" b="1" dirty="0"/>
              <a:t>Donation Programs</a:t>
            </a:r>
          </a:p>
        </p:txBody>
      </p:sp>
    </p:spTree>
    <p:extLst>
      <p:ext uri="{BB962C8B-B14F-4D97-AF65-F5344CB8AC3E}">
        <p14:creationId xmlns:p14="http://schemas.microsoft.com/office/powerpoint/2010/main" val="9252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143000" y="361950"/>
            <a:ext cx="3048000" cy="830997"/>
          </a:xfrm>
          <a:prstGeom prst="rect">
            <a:avLst/>
          </a:prstGeom>
          <a:noFill/>
        </p:spPr>
        <p:txBody>
          <a:bodyPr wrap="square" rtlCol="0">
            <a:spAutoFit/>
          </a:bodyPr>
          <a:lstStyle/>
          <a:p>
            <a:pPr algn="ctr"/>
            <a:r>
              <a:rPr lang="en-US" sz="2400" b="1" dirty="0"/>
              <a:t>New Business</a:t>
            </a:r>
          </a:p>
          <a:p>
            <a:pPr algn="ctr"/>
            <a:r>
              <a:rPr lang="en-US" sz="2400" b="1" dirty="0"/>
              <a:t>General Discussion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421393"/>
            <a:ext cx="2339220" cy="2300714"/>
          </a:xfrm>
          <a:prstGeom prst="rect">
            <a:avLst/>
          </a:prstGeom>
        </p:spPr>
      </p:pic>
    </p:spTree>
    <p:extLst>
      <p:ext uri="{BB962C8B-B14F-4D97-AF65-F5344CB8AC3E}">
        <p14:creationId xmlns:p14="http://schemas.microsoft.com/office/powerpoint/2010/main" val="1379496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Thank you for attending the </a:t>
            </a:r>
          </a:p>
          <a:p>
            <a:pPr algn="ctr"/>
            <a:r>
              <a:rPr lang="en-US" sz="2000" b="1" dirty="0"/>
              <a:t>124</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6" name="Picture 5">
            <a:extLst>
              <a:ext uri="{FF2B5EF4-FFF2-40B4-BE49-F238E27FC236}">
                <a16:creationId xmlns:a16="http://schemas.microsoft.com/office/drawing/2014/main" id="{E9F2C317-0BF5-4AA0-B3B5-A0D2B5470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60" y="1504950"/>
            <a:ext cx="2925938" cy="2876550"/>
          </a:xfrm>
          <a:prstGeom prst="rect">
            <a:avLst/>
          </a:prstGeom>
        </p:spPr>
      </p:pic>
    </p:spTree>
    <p:extLst>
      <p:ext uri="{BB962C8B-B14F-4D97-AF65-F5344CB8AC3E}">
        <p14:creationId xmlns:p14="http://schemas.microsoft.com/office/powerpoint/2010/main" val="3162142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Welcome to the </a:t>
            </a:r>
          </a:p>
          <a:p>
            <a:pPr algn="ctr"/>
            <a:r>
              <a:rPr lang="en-US" sz="2000" b="1" dirty="0"/>
              <a:t>1Q 2022 Directors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a:extLst>
              <a:ext uri="{FF2B5EF4-FFF2-40B4-BE49-F238E27FC236}">
                <a16:creationId xmlns:a16="http://schemas.microsoft.com/office/drawing/2014/main" id="{B25E0B9B-0840-4C6C-B636-912BC89B3236}"/>
              </a:ext>
            </a:extLst>
          </p:cNvPr>
          <p:cNvSpPr txBox="1"/>
          <p:nvPr/>
        </p:nvSpPr>
        <p:spPr>
          <a:xfrm>
            <a:off x="1676400" y="4759528"/>
            <a:ext cx="1752600" cy="276999"/>
          </a:xfrm>
          <a:prstGeom prst="rect">
            <a:avLst/>
          </a:prstGeom>
          <a:noFill/>
        </p:spPr>
        <p:txBody>
          <a:bodyPr wrap="square" rtlCol="0">
            <a:spAutoFit/>
          </a:bodyPr>
          <a:lstStyle/>
          <a:p>
            <a:pPr algn="ctr"/>
            <a:r>
              <a:rPr lang="en-US" sz="1200" b="1" dirty="0"/>
              <a:t>March 2, 2022</a:t>
            </a:r>
          </a:p>
        </p:txBody>
      </p:sp>
      <p:pic>
        <p:nvPicPr>
          <p:cNvPr id="7" name="Picture 6">
            <a:extLst>
              <a:ext uri="{FF2B5EF4-FFF2-40B4-BE49-F238E27FC236}">
                <a16:creationId xmlns:a16="http://schemas.microsoft.com/office/drawing/2014/main" id="{29F8B3EA-1150-49A2-A961-D8E3B9453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585" y="1504950"/>
            <a:ext cx="2376253" cy="2337138"/>
          </a:xfrm>
          <a:prstGeom prst="rect">
            <a:avLst/>
          </a:prstGeom>
        </p:spPr>
      </p:pic>
    </p:spTree>
    <p:extLst>
      <p:ext uri="{BB962C8B-B14F-4D97-AF65-F5344CB8AC3E}">
        <p14:creationId xmlns:p14="http://schemas.microsoft.com/office/powerpoint/2010/main" val="2867122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5581"/>
            <a:ext cx="766814" cy="1084569"/>
          </a:xfrm>
          <a:prstGeom prst="rect">
            <a:avLst/>
          </a:prstGeom>
        </p:spPr>
      </p:pic>
      <p:sp>
        <p:nvSpPr>
          <p:cNvPr id="6" name="TextBox 5"/>
          <p:cNvSpPr txBox="1"/>
          <p:nvPr/>
        </p:nvSpPr>
        <p:spPr>
          <a:xfrm>
            <a:off x="228600" y="1307762"/>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rgbClr val="0000FF"/>
                </a:solidFill>
              </a:rPr>
              <a:t>Secretary </a:t>
            </a:r>
            <a:r>
              <a:rPr lang="en-US" sz="1600" dirty="0"/>
              <a:t>– Read minutes from last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1Q 2022</a:t>
            </a:r>
          </a:p>
          <a:p>
            <a:pPr marL="285750" indent="-285750">
              <a:buFont typeface="Arial" panose="020B0604020202020204" pitchFamily="34" charset="0"/>
              <a:buChar char="•"/>
            </a:pPr>
            <a:r>
              <a:rPr lang="en-US" sz="1600" b="1" dirty="0">
                <a:solidFill>
                  <a:srgbClr val="0000FF"/>
                </a:solidFill>
              </a:rPr>
              <a:t>Finance</a:t>
            </a:r>
            <a:r>
              <a:rPr lang="en-US" sz="1600" dirty="0"/>
              <a:t> – Investment update for 1Q 2022 </a:t>
            </a:r>
            <a:r>
              <a:rPr lang="en-US" sz="1600" b="1" dirty="0">
                <a:solidFill>
                  <a:srgbClr val="0000FF"/>
                </a:solidFill>
              </a:rPr>
              <a:t>Superintendent</a:t>
            </a:r>
            <a:r>
              <a:rPr lang="en-US" sz="1600" dirty="0"/>
              <a:t> – Operations update</a:t>
            </a:r>
          </a:p>
          <a:p>
            <a:pPr marL="285750" indent="-285750">
              <a:buFont typeface="Arial" panose="020B0604020202020204" pitchFamily="34" charset="0"/>
              <a:buChar char="•"/>
            </a:pPr>
            <a:r>
              <a:rPr lang="en-US" sz="1600" b="1" dirty="0">
                <a:solidFill>
                  <a:srgbClr val="0000FF"/>
                </a:solidFill>
              </a:rPr>
              <a:t>Grounds</a:t>
            </a:r>
            <a:r>
              <a:rPr lang="en-US" sz="1600" dirty="0"/>
              <a:t> – 1Q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Updates</a:t>
            </a:r>
          </a:p>
          <a:p>
            <a:pPr marL="285750" indent="-285750">
              <a:buFont typeface="Arial" panose="020B0604020202020204" pitchFamily="34" charset="0"/>
              <a:buChar char="•"/>
            </a:pPr>
            <a:r>
              <a:rPr lang="en-US" sz="1600" b="1" dirty="0">
                <a:solidFill>
                  <a:srgbClr val="0000FF"/>
                </a:solidFill>
              </a:rPr>
              <a:t>Nominating</a:t>
            </a:r>
            <a:r>
              <a:rPr lang="en-US" sz="1600" dirty="0"/>
              <a:t> – Elections of officers and directors</a:t>
            </a:r>
          </a:p>
          <a:p>
            <a:pPr marL="285750" indent="-285750">
              <a:buFont typeface="Arial" panose="020B0604020202020204" pitchFamily="34" charset="0"/>
              <a:buChar char="•"/>
            </a:pPr>
            <a:r>
              <a:rPr lang="en-US" sz="1600" b="1" dirty="0">
                <a:solidFill>
                  <a:srgbClr val="0000FF"/>
                </a:solidFill>
              </a:rPr>
              <a:t>Web and Database  </a:t>
            </a:r>
            <a:r>
              <a:rPr lang="en-US" sz="1600" dirty="0"/>
              <a:t>- Updates</a:t>
            </a:r>
          </a:p>
          <a:p>
            <a:pPr marL="285750" indent="-285750">
              <a:buFont typeface="Arial" panose="020B0604020202020204" pitchFamily="34" charset="0"/>
              <a:buChar char="•"/>
            </a:pPr>
            <a:r>
              <a:rPr lang="en-US" sz="1600" b="1" dirty="0">
                <a:solidFill>
                  <a:srgbClr val="0000FF"/>
                </a:solidFill>
              </a:rPr>
              <a:t>Donations</a:t>
            </a:r>
            <a:r>
              <a:rPr lang="en-US" sz="1600" dirty="0"/>
              <a:t> – Updates</a:t>
            </a:r>
          </a:p>
          <a:p>
            <a:pPr marL="285750" indent="-285750">
              <a:buFont typeface="Arial" panose="020B0604020202020204" pitchFamily="34" charset="0"/>
              <a:buChar char="•"/>
            </a:pPr>
            <a:r>
              <a:rPr lang="en-US" sz="1600" b="1" dirty="0">
                <a:solidFill>
                  <a:srgbClr val="0000FF"/>
                </a:solidFill>
              </a:rPr>
              <a:t>‘Old’ Business </a:t>
            </a:r>
            <a:r>
              <a:rPr lang="en-US" sz="1600" dirty="0"/>
              <a:t>– review, discussion</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TextBox 6"/>
          <p:cNvSpPr txBox="1"/>
          <p:nvPr/>
        </p:nvSpPr>
        <p:spPr>
          <a:xfrm>
            <a:off x="919214" y="209549"/>
            <a:ext cx="4338586"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2" name="Right Arrow 1"/>
          <p:cNvSpPr/>
          <p:nvPr/>
        </p:nvSpPr>
        <p:spPr>
          <a:xfrm>
            <a:off x="152400" y="16573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A7C271-5E7B-42A6-A96C-1123CECE1AC0}"/>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2, 2022</a:t>
            </a:r>
          </a:p>
        </p:txBody>
      </p:sp>
    </p:spTree>
    <p:extLst>
      <p:ext uri="{BB962C8B-B14F-4D97-AF65-F5344CB8AC3E}">
        <p14:creationId xmlns:p14="http://schemas.microsoft.com/office/powerpoint/2010/main" val="3505411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 Excel&#10;&#10;Description automatically generated">
            <a:extLst>
              <a:ext uri="{FF2B5EF4-FFF2-40B4-BE49-F238E27FC236}">
                <a16:creationId xmlns:a16="http://schemas.microsoft.com/office/drawing/2014/main" id="{E1DB22D3-8C61-409E-9B25-AF99A5F7E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350"/>
            <a:ext cx="3891464" cy="5143500"/>
          </a:xfrm>
          <a:prstGeom prst="rect">
            <a:avLst/>
          </a:prstGeom>
        </p:spPr>
      </p:pic>
      <p:pic>
        <p:nvPicPr>
          <p:cNvPr id="5" name="Picture 4" descr="Text, letter&#10;&#10;Description automatically generated">
            <a:extLst>
              <a:ext uri="{FF2B5EF4-FFF2-40B4-BE49-F238E27FC236}">
                <a16:creationId xmlns:a16="http://schemas.microsoft.com/office/drawing/2014/main" id="{5AC173A4-CE96-45EE-9AD8-CCF014FB3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350"/>
            <a:ext cx="4029308" cy="5143500"/>
          </a:xfrm>
          <a:prstGeom prst="rect">
            <a:avLst/>
          </a:prstGeom>
        </p:spPr>
      </p:pic>
    </p:spTree>
    <p:extLst>
      <p:ext uri="{BB962C8B-B14F-4D97-AF65-F5344CB8AC3E}">
        <p14:creationId xmlns:p14="http://schemas.microsoft.com/office/powerpoint/2010/main" val="259237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900" y="143530"/>
            <a:ext cx="838200" cy="118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66750"/>
            <a:ext cx="85344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Maplewood Cemetery</a:t>
            </a:r>
            <a:r>
              <a:rPr lang="en-US" dirty="0"/>
              <a:t> is owned and operated by the </a:t>
            </a:r>
            <a:r>
              <a:rPr lang="en-US" b="1" dirty="0"/>
              <a:t>Maplewood Cemetery Association</a:t>
            </a:r>
            <a:r>
              <a:rPr lang="en-US" dirty="0"/>
              <a:t> which was incorporated in 1896 as a NY Cemetery Corporation.</a:t>
            </a:r>
          </a:p>
          <a:p>
            <a:pPr marL="285750" indent="-285750">
              <a:buFont typeface="Arial" panose="020B0604020202020204" pitchFamily="34" charset="0"/>
              <a:buChar char="•"/>
            </a:pPr>
            <a:r>
              <a:rPr lang="en-US" b="1" dirty="0">
                <a:solidFill>
                  <a:srgbClr val="0000FF"/>
                </a:solidFill>
              </a:rPr>
              <a:t>Maplewood Cemetery is a not-for-profit, volunteer run, charitable organization made up of member-owners elected to the Association Board of Directors.</a:t>
            </a:r>
            <a:r>
              <a:rPr lang="en-US" dirty="0">
                <a:solidFill>
                  <a:srgbClr val="0000FF"/>
                </a:solidFill>
              </a:rPr>
              <a:t> </a:t>
            </a:r>
            <a:r>
              <a:rPr lang="en-US" dirty="0"/>
              <a:t> The Board of Directors manages the cemetery corporation, appoints a superintendent, elects Officers for various functions and positions to make sure the cemetery grounds and business is properly operated, maintained and meets all of the required NY state and Federal regulations for cemeteries and non-profit corporations.</a:t>
            </a:r>
          </a:p>
          <a:p>
            <a:pPr marL="285750" indent="-285750">
              <a:buFont typeface="Arial" panose="020B0604020202020204" pitchFamily="34" charset="0"/>
              <a:buChar char="•"/>
            </a:pPr>
            <a:r>
              <a:rPr lang="en-US" b="1" dirty="0">
                <a:solidFill>
                  <a:srgbClr val="0000FF"/>
                </a:solidFill>
              </a:rPr>
              <a:t>Maplewood Cemetery Association is closely regulated, audited and inspected by the N.Y.S. Division of Cemeteries and operates in the public interest rather than as a profit-making venture. </a:t>
            </a:r>
          </a:p>
          <a:p>
            <a:pPr marL="285750" indent="-285750">
              <a:buFont typeface="Arial" panose="020B0604020202020204" pitchFamily="34" charset="0"/>
              <a:buChar char="•"/>
            </a:pPr>
            <a:r>
              <a:rPr lang="en-US" b="1" dirty="0"/>
              <a:t>Maplewood Cemetery </a:t>
            </a:r>
            <a:r>
              <a:rPr lang="en-US" dirty="0"/>
              <a:t>is also a member of the </a:t>
            </a:r>
            <a:r>
              <a:rPr lang="en-US" b="1" dirty="0"/>
              <a:t>N.Y. State Association of Cemeteries</a:t>
            </a:r>
            <a:r>
              <a:rPr lang="en-US" dirty="0"/>
              <a:t> which is dedicated to the furtherance of effective cemetery management and operation for better community service.</a:t>
            </a:r>
          </a:p>
          <a:p>
            <a:pPr marL="285750" indent="-285750">
              <a:buFont typeface="Arial" panose="020B0604020202020204" pitchFamily="34" charset="0"/>
              <a:buChar char="•"/>
            </a:pPr>
            <a:endParaRPr lang="en-US" dirty="0"/>
          </a:p>
        </p:txBody>
      </p:sp>
      <p:sp>
        <p:nvSpPr>
          <p:cNvPr id="3" name="TextBox 2"/>
          <p:cNvSpPr txBox="1"/>
          <p:nvPr/>
        </p:nvSpPr>
        <p:spPr>
          <a:xfrm>
            <a:off x="381000" y="143530"/>
            <a:ext cx="2209800" cy="523220"/>
          </a:xfrm>
          <a:prstGeom prst="rect">
            <a:avLst/>
          </a:prstGeom>
          <a:noFill/>
        </p:spPr>
        <p:txBody>
          <a:bodyPr wrap="square" rtlCol="0">
            <a:spAutoFit/>
          </a:bodyPr>
          <a:lstStyle/>
          <a:p>
            <a:r>
              <a:rPr lang="en-US" sz="2800" b="1" dirty="0">
                <a:solidFill>
                  <a:srgbClr val="0000FF"/>
                </a:solidFill>
              </a:rPr>
              <a:t>About 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778" y="4047093"/>
            <a:ext cx="906444" cy="894517"/>
          </a:xfrm>
          <a:prstGeom prst="rect">
            <a:avLst/>
          </a:prstGeom>
        </p:spPr>
      </p:pic>
    </p:spTree>
    <p:extLst>
      <p:ext uri="{BB962C8B-B14F-4D97-AF65-F5344CB8AC3E}">
        <p14:creationId xmlns:p14="http://schemas.microsoft.com/office/powerpoint/2010/main" val="38412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500" fill="hold"/>
                                        <p:tgtEl>
                                          <p:spTgt spid="1027"/>
                                        </p:tgtEl>
                                        <p:attrNameLst>
                                          <p:attrName>ppt_w</p:attrName>
                                        </p:attrNameLst>
                                      </p:cBhvr>
                                      <p:tavLst>
                                        <p:tav tm="0">
                                          <p:val>
                                            <p:fltVal val="0"/>
                                          </p:val>
                                        </p:tav>
                                        <p:tav tm="100000">
                                          <p:val>
                                            <p:strVal val="#ppt_w"/>
                                          </p:val>
                                        </p:tav>
                                      </p:tavLst>
                                    </p:anim>
                                    <p:anim calcmode="lin" valueType="num">
                                      <p:cBhvr>
                                        <p:cTn id="13" dur="1500" fill="hold"/>
                                        <p:tgtEl>
                                          <p:spTgt spid="1027"/>
                                        </p:tgtEl>
                                        <p:attrNameLst>
                                          <p:attrName>ppt_h</p:attrName>
                                        </p:attrNameLst>
                                      </p:cBhvr>
                                      <p:tavLst>
                                        <p:tav tm="0">
                                          <p:val>
                                            <p:fltVal val="0"/>
                                          </p:val>
                                        </p:tav>
                                        <p:tav tm="100000">
                                          <p:val>
                                            <p:strVal val="#ppt_h"/>
                                          </p:val>
                                        </p:tav>
                                      </p:tavLst>
                                    </p:anim>
                                    <p:anim calcmode="lin" valueType="num">
                                      <p:cBhvr>
                                        <p:cTn id="14" dur="1500" fill="hold"/>
                                        <p:tgtEl>
                                          <p:spTgt spid="1027"/>
                                        </p:tgtEl>
                                        <p:attrNameLst>
                                          <p:attrName>style.rotation</p:attrName>
                                        </p:attrNameLst>
                                      </p:cBhvr>
                                      <p:tavLst>
                                        <p:tav tm="0">
                                          <p:val>
                                            <p:fltVal val="90"/>
                                          </p:val>
                                        </p:tav>
                                        <p:tav tm="100000">
                                          <p:val>
                                            <p:fltVal val="0"/>
                                          </p:val>
                                        </p:tav>
                                      </p:tavLst>
                                    </p:anim>
                                    <p:animEffect transition="in" filter="fade">
                                      <p:cBhvr>
                                        <p:cTn id="15" dur="1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5581"/>
            <a:ext cx="766814" cy="1084569"/>
          </a:xfrm>
          <a:prstGeom prst="rect">
            <a:avLst/>
          </a:prstGeom>
        </p:spPr>
      </p:pic>
      <p:sp>
        <p:nvSpPr>
          <p:cNvPr id="6" name="TextBox 5"/>
          <p:cNvSpPr txBox="1"/>
          <p:nvPr/>
        </p:nvSpPr>
        <p:spPr>
          <a:xfrm>
            <a:off x="228600" y="1307762"/>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chemeClr val="bg1">
                    <a:lumMod val="50000"/>
                  </a:schemeClr>
                </a:solidFill>
              </a:rPr>
              <a:t>Secretary </a:t>
            </a:r>
            <a:r>
              <a:rPr lang="en-US" sz="1600" dirty="0">
                <a:solidFill>
                  <a:schemeClr val="bg1">
                    <a:lumMod val="50000"/>
                  </a:schemeClr>
                </a:solidFill>
              </a:rPr>
              <a:t>– Read minutes from last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1Q 2022</a:t>
            </a:r>
          </a:p>
          <a:p>
            <a:pPr marL="285750" indent="-285750">
              <a:buFont typeface="Arial" panose="020B0604020202020204" pitchFamily="34" charset="0"/>
              <a:buChar char="•"/>
            </a:pPr>
            <a:r>
              <a:rPr lang="en-US" sz="1600" b="1" dirty="0">
                <a:solidFill>
                  <a:srgbClr val="0000FF"/>
                </a:solidFill>
              </a:rPr>
              <a:t>Finance</a:t>
            </a:r>
            <a:r>
              <a:rPr lang="en-US" sz="1600" dirty="0"/>
              <a:t> – Investment update for 1Q 2022 </a:t>
            </a:r>
            <a:r>
              <a:rPr lang="en-US" sz="1600" b="1" dirty="0">
                <a:solidFill>
                  <a:srgbClr val="0000FF"/>
                </a:solidFill>
              </a:rPr>
              <a:t>Superintendent</a:t>
            </a:r>
            <a:r>
              <a:rPr lang="en-US" sz="1600" dirty="0"/>
              <a:t> – Operations update</a:t>
            </a:r>
          </a:p>
          <a:p>
            <a:pPr marL="285750" indent="-285750">
              <a:buFont typeface="Arial" panose="020B0604020202020204" pitchFamily="34" charset="0"/>
              <a:buChar char="•"/>
            </a:pPr>
            <a:r>
              <a:rPr lang="en-US" sz="1600" b="1" dirty="0">
                <a:solidFill>
                  <a:srgbClr val="0000FF"/>
                </a:solidFill>
              </a:rPr>
              <a:t>Grounds</a:t>
            </a:r>
            <a:r>
              <a:rPr lang="en-US" sz="1600" dirty="0"/>
              <a:t> – 1Q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Updates</a:t>
            </a:r>
          </a:p>
          <a:p>
            <a:pPr marL="285750" indent="-285750">
              <a:buFont typeface="Arial" panose="020B0604020202020204" pitchFamily="34" charset="0"/>
              <a:buChar char="•"/>
            </a:pPr>
            <a:r>
              <a:rPr lang="en-US" sz="1600" b="1" dirty="0">
                <a:solidFill>
                  <a:srgbClr val="0000FF"/>
                </a:solidFill>
              </a:rPr>
              <a:t>Nominating</a:t>
            </a:r>
            <a:r>
              <a:rPr lang="en-US" sz="1600" dirty="0"/>
              <a:t> – Elections of officers and directors</a:t>
            </a:r>
          </a:p>
          <a:p>
            <a:pPr marL="285750" indent="-285750">
              <a:buFont typeface="Arial" panose="020B0604020202020204" pitchFamily="34" charset="0"/>
              <a:buChar char="•"/>
            </a:pPr>
            <a:r>
              <a:rPr lang="en-US" sz="1600" b="1" dirty="0">
                <a:solidFill>
                  <a:srgbClr val="0000FF"/>
                </a:solidFill>
              </a:rPr>
              <a:t>Web and Database  </a:t>
            </a:r>
            <a:r>
              <a:rPr lang="en-US" sz="1600" dirty="0"/>
              <a:t>- Updates</a:t>
            </a:r>
          </a:p>
          <a:p>
            <a:pPr marL="285750" indent="-285750">
              <a:buFont typeface="Arial" panose="020B0604020202020204" pitchFamily="34" charset="0"/>
              <a:buChar char="•"/>
            </a:pPr>
            <a:r>
              <a:rPr lang="en-US" sz="1600" b="1" dirty="0">
                <a:solidFill>
                  <a:srgbClr val="0000FF"/>
                </a:solidFill>
              </a:rPr>
              <a:t>Donations</a:t>
            </a:r>
            <a:r>
              <a:rPr lang="en-US" sz="1600" dirty="0"/>
              <a:t> – Updates</a:t>
            </a:r>
          </a:p>
          <a:p>
            <a:pPr marL="285750" indent="-285750">
              <a:buFont typeface="Arial" panose="020B0604020202020204" pitchFamily="34" charset="0"/>
              <a:buChar char="•"/>
            </a:pPr>
            <a:r>
              <a:rPr lang="en-US" sz="1600" b="1" dirty="0">
                <a:solidFill>
                  <a:srgbClr val="0000FF"/>
                </a:solidFill>
              </a:rPr>
              <a:t>‘Old’ Business </a:t>
            </a:r>
            <a:r>
              <a:rPr lang="en-US" sz="1600" dirty="0"/>
              <a:t>– review, discussion</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TextBox 6"/>
          <p:cNvSpPr txBox="1"/>
          <p:nvPr/>
        </p:nvSpPr>
        <p:spPr>
          <a:xfrm>
            <a:off x="919214" y="209549"/>
            <a:ext cx="4338586"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2" name="Right Arrow 1"/>
          <p:cNvSpPr/>
          <p:nvPr/>
        </p:nvSpPr>
        <p:spPr>
          <a:xfrm>
            <a:off x="141611" y="18859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A7C271-5E7B-42A6-A96C-1123CECE1AC0}"/>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2, 2022</a:t>
            </a:r>
          </a:p>
        </p:txBody>
      </p:sp>
    </p:spTree>
    <p:extLst>
      <p:ext uri="{BB962C8B-B14F-4D97-AF65-F5344CB8AC3E}">
        <p14:creationId xmlns:p14="http://schemas.microsoft.com/office/powerpoint/2010/main" val="481007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78392"/>
            <a:ext cx="8229600" cy="646331"/>
          </a:xfrm>
          <a:prstGeom prst="rect">
            <a:avLst/>
          </a:prstGeom>
          <a:noFill/>
        </p:spPr>
        <p:txBody>
          <a:bodyPr wrap="square" rtlCol="0">
            <a:spAutoFit/>
          </a:bodyPr>
          <a:lstStyle/>
          <a:p>
            <a:r>
              <a:rPr lang="en-US" sz="2400" dirty="0">
                <a:latin typeface="Old English Text MT" panose="03040902040508030806" pitchFamily="66" charset="0"/>
              </a:rPr>
              <a:t>Maplewood Cemetery Association</a:t>
            </a:r>
            <a:r>
              <a:rPr lang="en-US" dirty="0"/>
              <a:t> – </a:t>
            </a:r>
            <a:r>
              <a:rPr lang="en-US" b="1" dirty="0"/>
              <a:t>1Q</a:t>
            </a:r>
            <a:r>
              <a:rPr lang="en-US" dirty="0"/>
              <a:t> </a:t>
            </a:r>
            <a:r>
              <a:rPr lang="en-US" b="1" dirty="0"/>
              <a:t>2022 Directors Meeting</a:t>
            </a:r>
          </a:p>
          <a:p>
            <a:pPr algn="ctr"/>
            <a:r>
              <a:rPr lang="en-US" sz="1200" b="1" dirty="0"/>
              <a:t>YTD 2022 Business Report</a:t>
            </a:r>
            <a:endParaRPr lang="en-US" sz="1200" b="1" dirty="0">
              <a:highlight>
                <a:srgbClr val="FFFF00"/>
              </a:highlight>
            </a:endParaRPr>
          </a:p>
        </p:txBody>
      </p:sp>
      <p:pic>
        <p:nvPicPr>
          <p:cNvPr id="3" name="Picture 2" descr="A picture containing table&#10;&#10;Description automatically generated">
            <a:extLst>
              <a:ext uri="{FF2B5EF4-FFF2-40B4-BE49-F238E27FC236}">
                <a16:creationId xmlns:a16="http://schemas.microsoft.com/office/drawing/2014/main" id="{50CE7EC5-A790-431C-B3F1-356F649A7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64" y="774901"/>
            <a:ext cx="7665271" cy="4341082"/>
          </a:xfrm>
          <a:prstGeom prst="rect">
            <a:avLst/>
          </a:prstGeom>
        </p:spPr>
      </p:pic>
    </p:spTree>
    <p:extLst>
      <p:ext uri="{BB962C8B-B14F-4D97-AF65-F5344CB8AC3E}">
        <p14:creationId xmlns:p14="http://schemas.microsoft.com/office/powerpoint/2010/main" val="235307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761998" y="1047750"/>
            <a:ext cx="3352800" cy="2400657"/>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b="1" dirty="0"/>
              <a:t>Finance</a:t>
            </a:r>
          </a:p>
          <a:p>
            <a:pPr marL="342900" indent="-342900">
              <a:buFont typeface="Arial" panose="020B0604020202020204" pitchFamily="34" charset="0"/>
              <a:buChar char="•"/>
            </a:pPr>
            <a:r>
              <a:rPr lang="en-US" b="1" dirty="0"/>
              <a:t>Superintendent</a:t>
            </a:r>
          </a:p>
          <a:p>
            <a:pPr marL="342900" indent="-342900">
              <a:buFont typeface="Arial" panose="020B0604020202020204" pitchFamily="34" charset="0"/>
              <a:buChar char="•"/>
            </a:pPr>
            <a:r>
              <a:rPr lang="en-US" b="1" dirty="0"/>
              <a:t>Grounds</a:t>
            </a:r>
          </a:p>
          <a:p>
            <a:pPr marL="342900" indent="-342900">
              <a:buFont typeface="Arial" panose="020B0604020202020204" pitchFamily="34" charset="0"/>
              <a:buChar char="•"/>
            </a:pPr>
            <a:r>
              <a:rPr lang="en-US" b="1" dirty="0"/>
              <a:t>Sunshine</a:t>
            </a:r>
          </a:p>
          <a:p>
            <a:pPr marL="342900" indent="-342900">
              <a:buFont typeface="Arial" panose="020B0604020202020204" pitchFamily="34" charset="0"/>
              <a:buChar char="•"/>
            </a:pPr>
            <a:r>
              <a:rPr lang="en-US" b="1" dirty="0"/>
              <a:t>Nominating</a:t>
            </a:r>
          </a:p>
          <a:p>
            <a:pPr marL="342900" indent="-342900">
              <a:buFont typeface="Arial" panose="020B0604020202020204" pitchFamily="34" charset="0"/>
              <a:buChar char="•"/>
            </a:pPr>
            <a:r>
              <a:rPr lang="en-US" b="1" dirty="0"/>
              <a:t>Web and Data Base</a:t>
            </a:r>
          </a:p>
          <a:p>
            <a:pPr marL="342900" indent="-342900">
              <a:buFont typeface="Arial" panose="020B0604020202020204" pitchFamily="34" charset="0"/>
              <a:buChar char="•"/>
            </a:pPr>
            <a:r>
              <a:rPr lang="en-US" b="1" dirty="0"/>
              <a:t>Donations</a:t>
            </a:r>
          </a:p>
        </p:txBody>
      </p:sp>
      <p:sp>
        <p:nvSpPr>
          <p:cNvPr id="6" name="TextBox 5"/>
          <p:cNvSpPr txBox="1"/>
          <p:nvPr/>
        </p:nvSpPr>
        <p:spPr>
          <a:xfrm>
            <a:off x="457200" y="86835"/>
            <a:ext cx="44196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7" name="Right Arrow 6"/>
          <p:cNvSpPr/>
          <p:nvPr/>
        </p:nvSpPr>
        <p:spPr>
          <a:xfrm>
            <a:off x="590661" y="15049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7776021-E76A-47DF-B51F-8B8CCFE3A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6336" y="3480157"/>
            <a:ext cx="1481328" cy="1456944"/>
          </a:xfrm>
          <a:prstGeom prst="rect">
            <a:avLst/>
          </a:prstGeom>
        </p:spPr>
      </p:pic>
    </p:spTree>
    <p:extLst>
      <p:ext uri="{BB962C8B-B14F-4D97-AF65-F5344CB8AC3E}">
        <p14:creationId xmlns:p14="http://schemas.microsoft.com/office/powerpoint/2010/main" val="403494275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80F0C-99CE-49FF-9BE2-82B6F0959164}"/>
              </a:ext>
            </a:extLst>
          </p:cNvPr>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a:p>
            <a:pPr algn="ctr"/>
            <a:r>
              <a:rPr lang="en-US" sz="1200" b="1" dirty="0"/>
              <a:t>Finance Report - YTD 2022 – Investment Year Performance</a:t>
            </a:r>
          </a:p>
        </p:txBody>
      </p:sp>
      <p:pic>
        <p:nvPicPr>
          <p:cNvPr id="4" name="Picture 3" descr="Table&#10;&#10;Description automatically generated">
            <a:extLst>
              <a:ext uri="{FF2B5EF4-FFF2-40B4-BE49-F238E27FC236}">
                <a16:creationId xmlns:a16="http://schemas.microsoft.com/office/drawing/2014/main" id="{D7C4F873-3FD6-47A0-A82A-3CF99A6F3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70896"/>
            <a:ext cx="8381057" cy="4120367"/>
          </a:xfrm>
          <a:prstGeom prst="rect">
            <a:avLst/>
          </a:prstGeom>
        </p:spPr>
      </p:pic>
    </p:spTree>
    <p:extLst>
      <p:ext uri="{BB962C8B-B14F-4D97-AF65-F5344CB8AC3E}">
        <p14:creationId xmlns:p14="http://schemas.microsoft.com/office/powerpoint/2010/main" val="406673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761998" y="1047750"/>
            <a:ext cx="3352800" cy="1569660"/>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dirty="0">
                <a:solidFill>
                  <a:schemeClr val="bg1">
                    <a:lumMod val="50000"/>
                  </a:schemeClr>
                </a:solidFill>
              </a:rPr>
              <a:t>Finance</a:t>
            </a:r>
          </a:p>
          <a:p>
            <a:pPr marL="342900" indent="-342900">
              <a:buFont typeface="Arial" panose="020B0604020202020204" pitchFamily="34" charset="0"/>
              <a:buChar char="•"/>
            </a:pPr>
            <a:r>
              <a:rPr lang="en-US" b="1" dirty="0"/>
              <a:t>Superintendent</a:t>
            </a:r>
          </a:p>
          <a:p>
            <a:pPr marL="342900" indent="-342900">
              <a:buFont typeface="Arial" panose="020B0604020202020204" pitchFamily="34" charset="0"/>
              <a:buChar char="•"/>
            </a:pPr>
            <a:r>
              <a:rPr lang="en-US" b="1" dirty="0"/>
              <a:t>Grounds</a:t>
            </a:r>
          </a:p>
          <a:p>
            <a:pPr marL="342900" indent="-342900">
              <a:buFont typeface="Arial" panose="020B0604020202020204" pitchFamily="34" charset="0"/>
              <a:buChar char="•"/>
            </a:pPr>
            <a:r>
              <a:rPr lang="en-US" b="1" dirty="0"/>
              <a:t>Sunshine</a:t>
            </a:r>
          </a:p>
        </p:txBody>
      </p:sp>
      <p:sp>
        <p:nvSpPr>
          <p:cNvPr id="6" name="TextBox 5"/>
          <p:cNvSpPr txBox="1"/>
          <p:nvPr/>
        </p:nvSpPr>
        <p:spPr>
          <a:xfrm>
            <a:off x="457200" y="86835"/>
            <a:ext cx="44196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pic>
        <p:nvPicPr>
          <p:cNvPr id="7" name="Picture 6">
            <a:extLst>
              <a:ext uri="{FF2B5EF4-FFF2-40B4-BE49-F238E27FC236}">
                <a16:creationId xmlns:a16="http://schemas.microsoft.com/office/drawing/2014/main" id="{DE5667BD-48BF-4300-A739-04EF44100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952750"/>
            <a:ext cx="1481328" cy="1456944"/>
          </a:xfrm>
          <a:prstGeom prst="rect">
            <a:avLst/>
          </a:prstGeom>
        </p:spPr>
      </p:pic>
    </p:spTree>
    <p:extLst>
      <p:ext uri="{BB962C8B-B14F-4D97-AF65-F5344CB8AC3E}">
        <p14:creationId xmlns:p14="http://schemas.microsoft.com/office/powerpoint/2010/main" val="382323058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761998" y="1047750"/>
            <a:ext cx="3352800" cy="2400657"/>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dirty="0">
                <a:solidFill>
                  <a:schemeClr val="bg1">
                    <a:lumMod val="50000"/>
                  </a:schemeClr>
                </a:solidFill>
              </a:rPr>
              <a:t>Finance</a:t>
            </a:r>
          </a:p>
          <a:p>
            <a:pPr marL="342900" indent="-342900">
              <a:buFont typeface="Arial" panose="020B0604020202020204" pitchFamily="34" charset="0"/>
              <a:buChar char="•"/>
            </a:pPr>
            <a:r>
              <a:rPr lang="en-US" dirty="0">
                <a:solidFill>
                  <a:schemeClr val="bg1">
                    <a:lumMod val="50000"/>
                  </a:schemeClr>
                </a:solidFill>
              </a:rPr>
              <a:t>Superintendent</a:t>
            </a:r>
          </a:p>
          <a:p>
            <a:pPr marL="342900" indent="-342900">
              <a:buFont typeface="Arial" panose="020B0604020202020204" pitchFamily="34" charset="0"/>
              <a:buChar char="•"/>
            </a:pPr>
            <a:r>
              <a:rPr lang="en-US" dirty="0">
                <a:solidFill>
                  <a:schemeClr val="bg1">
                    <a:lumMod val="50000"/>
                  </a:schemeClr>
                </a:solidFill>
              </a:rPr>
              <a:t>Grounds</a:t>
            </a:r>
          </a:p>
          <a:p>
            <a:pPr marL="342900" indent="-342900">
              <a:buFont typeface="Arial" panose="020B0604020202020204" pitchFamily="34" charset="0"/>
              <a:buChar char="•"/>
            </a:pPr>
            <a:r>
              <a:rPr lang="en-US" dirty="0">
                <a:solidFill>
                  <a:schemeClr val="bg1">
                    <a:lumMod val="50000"/>
                  </a:schemeClr>
                </a:solidFill>
              </a:rPr>
              <a:t>Sunshine</a:t>
            </a:r>
          </a:p>
          <a:p>
            <a:pPr marL="342900" indent="-342900">
              <a:buFont typeface="Arial" panose="020B0604020202020204" pitchFamily="34" charset="0"/>
              <a:buChar char="•"/>
            </a:pPr>
            <a:r>
              <a:rPr lang="en-US" b="1" dirty="0"/>
              <a:t>Nominating</a:t>
            </a:r>
          </a:p>
          <a:p>
            <a:pPr marL="342900" indent="-342900">
              <a:buFont typeface="Arial" panose="020B0604020202020204" pitchFamily="34" charset="0"/>
              <a:buChar char="•"/>
            </a:pPr>
            <a:r>
              <a:rPr lang="en-US" b="1" dirty="0"/>
              <a:t>Web and Data Base</a:t>
            </a:r>
          </a:p>
          <a:p>
            <a:pPr marL="342900" indent="-342900">
              <a:buFont typeface="Arial" panose="020B0604020202020204" pitchFamily="34" charset="0"/>
              <a:buChar char="•"/>
            </a:pPr>
            <a:r>
              <a:rPr lang="en-US" b="1" dirty="0"/>
              <a:t>Donations</a:t>
            </a:r>
          </a:p>
        </p:txBody>
      </p:sp>
      <p:sp>
        <p:nvSpPr>
          <p:cNvPr id="6" name="TextBox 5"/>
          <p:cNvSpPr txBox="1"/>
          <p:nvPr/>
        </p:nvSpPr>
        <p:spPr>
          <a:xfrm>
            <a:off x="457200" y="86835"/>
            <a:ext cx="44196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7" name="Right Arrow 6"/>
          <p:cNvSpPr/>
          <p:nvPr/>
        </p:nvSpPr>
        <p:spPr>
          <a:xfrm>
            <a:off x="398957" y="25717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AF6C0A9-5757-4A3E-9D29-51903C3BA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872" y="3448407"/>
            <a:ext cx="1481328" cy="1456944"/>
          </a:xfrm>
          <a:prstGeom prst="rect">
            <a:avLst/>
          </a:prstGeom>
        </p:spPr>
      </p:pic>
    </p:spTree>
    <p:extLst>
      <p:ext uri="{BB962C8B-B14F-4D97-AF65-F5344CB8AC3E}">
        <p14:creationId xmlns:p14="http://schemas.microsoft.com/office/powerpoint/2010/main" val="159880367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 – Nominating: Officers &amp; Directors</a:t>
            </a:r>
          </a:p>
        </p:txBody>
      </p:sp>
      <p:sp>
        <p:nvSpPr>
          <p:cNvPr id="8" name="TextBox 7">
            <a:extLst>
              <a:ext uri="{FF2B5EF4-FFF2-40B4-BE49-F238E27FC236}">
                <a16:creationId xmlns:a16="http://schemas.microsoft.com/office/drawing/2014/main" id="{3E50A75B-5978-4CE9-92C1-FD85A32E8EA0}"/>
              </a:ext>
            </a:extLst>
          </p:cNvPr>
          <p:cNvSpPr txBox="1"/>
          <p:nvPr/>
        </p:nvSpPr>
        <p:spPr>
          <a:xfrm>
            <a:off x="285186" y="948213"/>
            <a:ext cx="3203570" cy="4093428"/>
          </a:xfrm>
          <a:prstGeom prst="rect">
            <a:avLst/>
          </a:prstGeom>
          <a:noFill/>
        </p:spPr>
        <p:txBody>
          <a:bodyPr wrap="square" rtlCol="0">
            <a:spAutoFit/>
          </a:bodyPr>
          <a:lstStyle/>
          <a:p>
            <a:r>
              <a:rPr lang="en-US" sz="2000" b="1" dirty="0">
                <a:solidFill>
                  <a:srgbClr val="0000FF"/>
                </a:solidFill>
              </a:rPr>
              <a:t>Officers: </a:t>
            </a:r>
            <a:r>
              <a:rPr lang="en-US" sz="2000" dirty="0">
                <a:solidFill>
                  <a:srgbClr val="0000FF"/>
                </a:solidFill>
              </a:rPr>
              <a:t>(1 Year Term)</a:t>
            </a:r>
          </a:p>
          <a:p>
            <a:r>
              <a:rPr lang="en-US" sz="2000" b="1" dirty="0"/>
              <a:t>President:</a:t>
            </a:r>
          </a:p>
          <a:p>
            <a:r>
              <a:rPr lang="en-US" sz="2000" dirty="0"/>
              <a:t>	 Margaret Hayes</a:t>
            </a:r>
          </a:p>
          <a:p>
            <a:r>
              <a:rPr lang="en-US" sz="2000" b="1" dirty="0"/>
              <a:t>1</a:t>
            </a:r>
            <a:r>
              <a:rPr lang="en-US" sz="2000" b="1" baseline="30000" dirty="0"/>
              <a:t>st</a:t>
            </a:r>
            <a:r>
              <a:rPr lang="en-US" sz="2000" b="1" dirty="0"/>
              <a:t> Vice President:</a:t>
            </a:r>
          </a:p>
          <a:p>
            <a:r>
              <a:rPr lang="en-US" sz="2000" dirty="0"/>
              <a:t>	 George Zornow</a:t>
            </a:r>
          </a:p>
          <a:p>
            <a:r>
              <a:rPr lang="en-US" sz="2000" b="1" dirty="0"/>
              <a:t>2</a:t>
            </a:r>
            <a:r>
              <a:rPr lang="en-US" sz="2000" b="1" baseline="30000" dirty="0"/>
              <a:t>nd</a:t>
            </a:r>
            <a:r>
              <a:rPr lang="en-US" sz="2000" b="1" dirty="0"/>
              <a:t> Vice President:</a:t>
            </a:r>
          </a:p>
          <a:p>
            <a:r>
              <a:rPr lang="en-US" sz="2000" dirty="0"/>
              <a:t>	 Sue Comstock</a:t>
            </a:r>
          </a:p>
          <a:p>
            <a:r>
              <a:rPr lang="en-US" sz="2000" b="1" dirty="0"/>
              <a:t>Superintendent:</a:t>
            </a:r>
          </a:p>
          <a:p>
            <a:r>
              <a:rPr lang="en-US" sz="2000" dirty="0"/>
              <a:t>	Carol Feasel</a:t>
            </a:r>
          </a:p>
          <a:p>
            <a:r>
              <a:rPr lang="en-US" sz="2000" b="1" dirty="0"/>
              <a:t>Secretary:</a:t>
            </a:r>
          </a:p>
          <a:p>
            <a:r>
              <a:rPr lang="en-US" sz="2000" dirty="0"/>
              <a:t>	Linda Stockmaster</a:t>
            </a:r>
          </a:p>
          <a:p>
            <a:r>
              <a:rPr lang="en-US" sz="2000" b="1" dirty="0"/>
              <a:t>Treasurer:</a:t>
            </a:r>
          </a:p>
          <a:p>
            <a:r>
              <a:rPr lang="en-US" sz="2000" dirty="0"/>
              <a:t>	Gary Stockmaster</a:t>
            </a:r>
          </a:p>
        </p:txBody>
      </p:sp>
      <p:sp>
        <p:nvSpPr>
          <p:cNvPr id="9" name="TextBox 8">
            <a:extLst>
              <a:ext uri="{FF2B5EF4-FFF2-40B4-BE49-F238E27FC236}">
                <a16:creationId xmlns:a16="http://schemas.microsoft.com/office/drawing/2014/main" id="{52CA3ED3-506C-48BC-A7EC-F6B66B09A3A6}"/>
              </a:ext>
            </a:extLst>
          </p:cNvPr>
          <p:cNvSpPr txBox="1"/>
          <p:nvPr/>
        </p:nvSpPr>
        <p:spPr>
          <a:xfrm>
            <a:off x="3458738" y="948213"/>
            <a:ext cx="2743480" cy="2554545"/>
          </a:xfrm>
          <a:prstGeom prst="rect">
            <a:avLst/>
          </a:prstGeom>
          <a:noFill/>
        </p:spPr>
        <p:txBody>
          <a:bodyPr wrap="square" rtlCol="0">
            <a:spAutoFit/>
          </a:bodyPr>
          <a:lstStyle/>
          <a:p>
            <a:r>
              <a:rPr lang="en-US" sz="2000" b="1" dirty="0">
                <a:solidFill>
                  <a:srgbClr val="0000FF"/>
                </a:solidFill>
              </a:rPr>
              <a:t>Directors: </a:t>
            </a:r>
            <a:r>
              <a:rPr lang="en-US" sz="2000" dirty="0">
                <a:solidFill>
                  <a:srgbClr val="0000FF"/>
                </a:solidFill>
              </a:rPr>
              <a:t>(3 Year Term)</a:t>
            </a:r>
          </a:p>
          <a:p>
            <a:pPr marL="285750" indent="-285750">
              <a:buFont typeface="Arial" panose="020B0604020202020204" pitchFamily="34" charset="0"/>
              <a:buChar char="•"/>
            </a:pPr>
            <a:r>
              <a:rPr lang="en-US" sz="2000" dirty="0"/>
              <a:t>George Zornow </a:t>
            </a:r>
          </a:p>
          <a:p>
            <a:pPr marL="285750" indent="-285750">
              <a:buFont typeface="Arial" panose="020B0604020202020204" pitchFamily="34" charset="0"/>
              <a:buChar char="•"/>
            </a:pPr>
            <a:r>
              <a:rPr lang="en-US" sz="2000" dirty="0"/>
              <a:t>Hank Wallace</a:t>
            </a:r>
          </a:p>
          <a:p>
            <a:pPr marL="285750" indent="-285750">
              <a:buFont typeface="Arial" panose="020B0604020202020204" pitchFamily="34" charset="0"/>
              <a:buChar char="•"/>
            </a:pPr>
            <a:r>
              <a:rPr lang="en-US" sz="2000" dirty="0"/>
              <a:t>John Hatch</a:t>
            </a:r>
          </a:p>
          <a:p>
            <a:pPr marL="285750" indent="-285750">
              <a:buFont typeface="Arial" panose="020B0604020202020204" pitchFamily="34" charset="0"/>
              <a:buChar char="•"/>
            </a:pPr>
            <a:r>
              <a:rPr lang="en-US" sz="2000" dirty="0"/>
              <a:t>Paul Macauley</a:t>
            </a:r>
          </a:p>
          <a:p>
            <a:pPr marL="285750" indent="-285750">
              <a:buFont typeface="Arial" panose="020B0604020202020204" pitchFamily="34" charset="0"/>
              <a:buChar char="•"/>
            </a:pPr>
            <a:r>
              <a:rPr lang="en-US" sz="2000" dirty="0"/>
              <a:t>Ray Feasel</a:t>
            </a:r>
          </a:p>
          <a:p>
            <a:pPr marL="285750" indent="-285750">
              <a:buFont typeface="Arial" panose="020B0604020202020204" pitchFamily="34" charset="0"/>
              <a:buChar char="•"/>
            </a:pPr>
            <a:r>
              <a:rPr lang="en-US" sz="2000" dirty="0"/>
              <a:t>1 – Open Position</a:t>
            </a:r>
          </a:p>
          <a:p>
            <a:endParaRPr lang="en-US" sz="2000" dirty="0"/>
          </a:p>
        </p:txBody>
      </p:sp>
      <p:sp>
        <p:nvSpPr>
          <p:cNvPr id="6" name="TextBox 5">
            <a:extLst>
              <a:ext uri="{FF2B5EF4-FFF2-40B4-BE49-F238E27FC236}">
                <a16:creationId xmlns:a16="http://schemas.microsoft.com/office/drawing/2014/main" id="{B3600592-49EE-463A-B3EC-81D1849B8E17}"/>
              </a:ext>
            </a:extLst>
          </p:cNvPr>
          <p:cNvSpPr txBox="1"/>
          <p:nvPr/>
        </p:nvSpPr>
        <p:spPr>
          <a:xfrm>
            <a:off x="3355970" y="3349404"/>
            <a:ext cx="3429000" cy="369332"/>
          </a:xfrm>
          <a:prstGeom prst="rect">
            <a:avLst/>
          </a:prstGeom>
          <a:noFill/>
        </p:spPr>
        <p:txBody>
          <a:bodyPr wrap="square" rtlCol="0">
            <a:spAutoFit/>
          </a:bodyPr>
          <a:lstStyle/>
          <a:p>
            <a:r>
              <a:rPr lang="en-US" b="1" dirty="0">
                <a:solidFill>
                  <a:schemeClr val="tx2">
                    <a:lumMod val="50000"/>
                  </a:schemeClr>
                </a:solidFill>
              </a:rPr>
              <a:t>Leadership Rotation Schedule:</a:t>
            </a:r>
          </a:p>
        </p:txBody>
      </p:sp>
      <p:pic>
        <p:nvPicPr>
          <p:cNvPr id="4" name="Picture 3" descr="Table&#10;&#10;Description automatically generated">
            <a:extLst>
              <a:ext uri="{FF2B5EF4-FFF2-40B4-BE49-F238E27FC236}">
                <a16:creationId xmlns:a16="http://schemas.microsoft.com/office/drawing/2014/main" id="{74882D1A-E5B0-431B-910D-2A7C7DA4BC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308" y="979524"/>
            <a:ext cx="1986496" cy="2554546"/>
          </a:xfrm>
          <a:prstGeom prst="rect">
            <a:avLst/>
          </a:prstGeom>
        </p:spPr>
      </p:pic>
      <p:pic>
        <p:nvPicPr>
          <p:cNvPr id="11" name="Picture 10" descr="Table&#10;&#10;Description automatically generated">
            <a:extLst>
              <a:ext uri="{FF2B5EF4-FFF2-40B4-BE49-F238E27FC236}">
                <a16:creationId xmlns:a16="http://schemas.microsoft.com/office/drawing/2014/main" id="{04EB93FF-E355-45D8-B9C5-E1929ECBF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999" y="3828136"/>
            <a:ext cx="5324251" cy="1213505"/>
          </a:xfrm>
          <a:prstGeom prst="rect">
            <a:avLst/>
          </a:prstGeom>
        </p:spPr>
      </p:pic>
    </p:spTree>
    <p:extLst>
      <p:ext uri="{BB962C8B-B14F-4D97-AF65-F5344CB8AC3E}">
        <p14:creationId xmlns:p14="http://schemas.microsoft.com/office/powerpoint/2010/main" val="1288574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816864" y="901079"/>
            <a:ext cx="3810002" cy="2400657"/>
          </a:xfrm>
          <a:prstGeom prst="rect">
            <a:avLst/>
          </a:prstGeom>
          <a:noFill/>
        </p:spPr>
        <p:txBody>
          <a:bodyPr wrap="square" rtlCol="0">
            <a:spAutoFit/>
          </a:bodyPr>
          <a:lstStyle/>
          <a:p>
            <a:r>
              <a:rPr lang="en-US" sz="2400" b="1" dirty="0">
                <a:solidFill>
                  <a:schemeClr val="tx2"/>
                </a:solidFill>
              </a:rPr>
              <a:t>Reports:</a:t>
            </a:r>
          </a:p>
          <a:p>
            <a:pPr marL="342900" indent="-342900">
              <a:buFont typeface="Arial" panose="020B0604020202020204" pitchFamily="34" charset="0"/>
              <a:buChar char="•"/>
            </a:pPr>
            <a:r>
              <a:rPr lang="en-US" dirty="0">
                <a:solidFill>
                  <a:schemeClr val="bg1">
                    <a:lumMod val="50000"/>
                  </a:schemeClr>
                </a:solidFill>
              </a:rPr>
              <a:t>Finance</a:t>
            </a:r>
          </a:p>
          <a:p>
            <a:pPr marL="342900" indent="-342900">
              <a:buFont typeface="Arial" panose="020B0604020202020204" pitchFamily="34" charset="0"/>
              <a:buChar char="•"/>
            </a:pPr>
            <a:r>
              <a:rPr lang="en-US" dirty="0">
                <a:solidFill>
                  <a:schemeClr val="bg1">
                    <a:lumMod val="50000"/>
                  </a:schemeClr>
                </a:solidFill>
              </a:rPr>
              <a:t>Superintendent</a:t>
            </a:r>
          </a:p>
          <a:p>
            <a:pPr marL="342900" indent="-342900">
              <a:buFont typeface="Arial" panose="020B0604020202020204" pitchFamily="34" charset="0"/>
              <a:buChar char="•"/>
            </a:pPr>
            <a:r>
              <a:rPr lang="en-US" dirty="0">
                <a:solidFill>
                  <a:schemeClr val="bg1">
                    <a:lumMod val="50000"/>
                  </a:schemeClr>
                </a:solidFill>
              </a:rPr>
              <a:t>Grounds</a:t>
            </a:r>
          </a:p>
          <a:p>
            <a:pPr marL="342900" indent="-342900">
              <a:buFont typeface="Arial" panose="020B0604020202020204" pitchFamily="34" charset="0"/>
              <a:buChar char="•"/>
            </a:pPr>
            <a:r>
              <a:rPr lang="en-US" dirty="0">
                <a:solidFill>
                  <a:schemeClr val="bg1">
                    <a:lumMod val="50000"/>
                  </a:schemeClr>
                </a:solidFill>
              </a:rPr>
              <a:t>Sunshine</a:t>
            </a:r>
          </a:p>
          <a:p>
            <a:pPr marL="342900" indent="-342900">
              <a:buFont typeface="Arial" panose="020B0604020202020204" pitchFamily="34" charset="0"/>
              <a:buChar char="•"/>
            </a:pPr>
            <a:r>
              <a:rPr lang="en-US" dirty="0">
                <a:solidFill>
                  <a:schemeClr val="bg1">
                    <a:lumMod val="50000"/>
                  </a:schemeClr>
                </a:solidFill>
              </a:rPr>
              <a:t>Nominating</a:t>
            </a:r>
          </a:p>
          <a:p>
            <a:pPr marL="342900" indent="-342900">
              <a:buFont typeface="Arial" panose="020B0604020202020204" pitchFamily="34" charset="0"/>
              <a:buChar char="•"/>
            </a:pPr>
            <a:r>
              <a:rPr lang="en-US" b="1" dirty="0"/>
              <a:t>Web and Data Base</a:t>
            </a:r>
            <a:endParaRPr lang="en-US" dirty="0"/>
          </a:p>
          <a:p>
            <a:pPr marL="342900" indent="-342900">
              <a:buFont typeface="Arial" panose="020B0604020202020204" pitchFamily="34" charset="0"/>
              <a:buChar char="•"/>
            </a:pPr>
            <a:r>
              <a:rPr lang="en-US" b="1" dirty="0"/>
              <a:t>Donations</a:t>
            </a:r>
          </a:p>
        </p:txBody>
      </p:sp>
      <p:sp>
        <p:nvSpPr>
          <p:cNvPr id="6" name="TextBox 5"/>
          <p:cNvSpPr txBox="1"/>
          <p:nvPr/>
        </p:nvSpPr>
        <p:spPr>
          <a:xfrm>
            <a:off x="457200" y="86835"/>
            <a:ext cx="44196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7" name="Right Arrow 6"/>
          <p:cNvSpPr/>
          <p:nvPr/>
        </p:nvSpPr>
        <p:spPr>
          <a:xfrm>
            <a:off x="433457" y="2724150"/>
            <a:ext cx="38340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AC0A56-081A-4E62-BB29-83F408EA6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872" y="3448407"/>
            <a:ext cx="1481328" cy="1456944"/>
          </a:xfrm>
          <a:prstGeom prst="rect">
            <a:avLst/>
          </a:prstGeom>
        </p:spPr>
      </p:pic>
    </p:spTree>
    <p:extLst>
      <p:ext uri="{BB962C8B-B14F-4D97-AF65-F5344CB8AC3E}">
        <p14:creationId xmlns:p14="http://schemas.microsoft.com/office/powerpoint/2010/main" val="4689205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3" name="TextBox 2"/>
          <p:cNvSpPr txBox="1"/>
          <p:nvPr/>
        </p:nvSpPr>
        <p:spPr>
          <a:xfrm>
            <a:off x="381000" y="742950"/>
            <a:ext cx="8534400" cy="1107996"/>
          </a:xfrm>
          <a:prstGeom prst="rect">
            <a:avLst/>
          </a:prstGeom>
          <a:noFill/>
        </p:spPr>
        <p:txBody>
          <a:bodyPr wrap="square" rtlCol="0">
            <a:spAutoFit/>
          </a:bodyPr>
          <a:lstStyle/>
          <a:p>
            <a:r>
              <a:rPr lang="en-US" sz="2400" b="1" dirty="0">
                <a:solidFill>
                  <a:srgbClr val="0000FF"/>
                </a:solidFill>
              </a:rPr>
              <a:t>Old Business :</a:t>
            </a:r>
          </a:p>
          <a:p>
            <a:pPr marL="285750" indent="-285750">
              <a:buFont typeface="Arial" panose="020B0604020202020204" pitchFamily="34" charset="0"/>
              <a:buChar char="•"/>
            </a:pPr>
            <a:r>
              <a:rPr lang="en-US" sz="2400" b="1" dirty="0"/>
              <a:t> </a:t>
            </a:r>
          </a:p>
          <a:p>
            <a:endParaRPr lang="en-US" dirty="0"/>
          </a:p>
        </p:txBody>
      </p:sp>
    </p:spTree>
    <p:extLst>
      <p:ext uri="{BB962C8B-B14F-4D97-AF65-F5344CB8AC3E}">
        <p14:creationId xmlns:p14="http://schemas.microsoft.com/office/powerpoint/2010/main" val="290034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3" name="TextBox 2"/>
          <p:cNvSpPr txBox="1"/>
          <p:nvPr/>
        </p:nvSpPr>
        <p:spPr>
          <a:xfrm>
            <a:off x="152400" y="819150"/>
            <a:ext cx="5237147" cy="3785652"/>
          </a:xfrm>
          <a:prstGeom prst="rect">
            <a:avLst/>
          </a:prstGeom>
          <a:noFill/>
        </p:spPr>
        <p:txBody>
          <a:bodyPr wrap="square" rtlCol="0">
            <a:spAutoFit/>
          </a:bodyPr>
          <a:lstStyle/>
          <a:p>
            <a:r>
              <a:rPr lang="en-US" sz="2400" b="1" dirty="0">
                <a:solidFill>
                  <a:srgbClr val="0000FF"/>
                </a:solidFill>
              </a:rPr>
              <a:t>New Business:</a:t>
            </a:r>
          </a:p>
          <a:p>
            <a:pPr marL="285750" indent="-285750">
              <a:buFont typeface="Arial" panose="020B0604020202020204" pitchFamily="34" charset="0"/>
              <a:buChar char="•"/>
            </a:pPr>
            <a:r>
              <a:rPr lang="en-US" dirty="0"/>
              <a:t>Grounds – Gardens: Spring Cleanup</a:t>
            </a:r>
          </a:p>
          <a:p>
            <a:pPr marL="742950" lvl="1" indent="-285750">
              <a:buFont typeface="Arial" panose="020B0604020202020204" pitchFamily="34" charset="0"/>
              <a:buChar char="•"/>
            </a:pPr>
            <a:r>
              <a:rPr lang="en-US" dirty="0"/>
              <a:t>Proposal from Chris Shafer</a:t>
            </a:r>
          </a:p>
          <a:p>
            <a:pPr marL="1200150" lvl="2" indent="-285750">
              <a:buFont typeface="Arial" panose="020B0604020202020204" pitchFamily="34" charset="0"/>
              <a:buChar char="•"/>
            </a:pPr>
            <a:r>
              <a:rPr lang="en-US" b="1" dirty="0">
                <a:solidFill>
                  <a:srgbClr val="0000FF"/>
                </a:solidFill>
              </a:rPr>
              <a:t>Includes:</a:t>
            </a:r>
          </a:p>
          <a:p>
            <a:pPr marL="1657350" lvl="3" indent="-285750">
              <a:buFont typeface="Arial" panose="020B0604020202020204" pitchFamily="34" charset="0"/>
              <a:buChar char="•"/>
            </a:pPr>
            <a:r>
              <a:rPr lang="en-US" dirty="0"/>
              <a:t>Most gardens</a:t>
            </a:r>
          </a:p>
          <a:p>
            <a:pPr marL="1657350" lvl="3" indent="-285750">
              <a:buFont typeface="Arial" panose="020B0604020202020204" pitchFamily="34" charset="0"/>
              <a:buChar char="•"/>
            </a:pPr>
            <a:r>
              <a:rPr lang="en-US" dirty="0"/>
              <a:t>All ‘new’ trees with a mulch border</a:t>
            </a:r>
          </a:p>
          <a:p>
            <a:pPr marL="1200150" lvl="2" indent="-285750">
              <a:buFont typeface="Arial" panose="020B0604020202020204" pitchFamily="34" charset="0"/>
              <a:buChar char="•"/>
            </a:pPr>
            <a:r>
              <a:rPr lang="en-US" dirty="0"/>
              <a:t>Spring Clean-up, remove leaves and debris</a:t>
            </a:r>
          </a:p>
          <a:p>
            <a:pPr marL="1200150" lvl="2" indent="-285750">
              <a:buFont typeface="Arial" panose="020B0604020202020204" pitchFamily="34" charset="0"/>
              <a:buChar char="•"/>
            </a:pPr>
            <a:r>
              <a:rPr lang="en-US" dirty="0"/>
              <a:t>Edge most gardens and tree beds</a:t>
            </a:r>
          </a:p>
          <a:p>
            <a:pPr marL="1200150" lvl="2" indent="-285750">
              <a:buFont typeface="Arial" panose="020B0604020202020204" pitchFamily="34" charset="0"/>
              <a:buChar char="•"/>
            </a:pPr>
            <a:r>
              <a:rPr lang="en-US" dirty="0"/>
              <a:t>Mulch these garden and tree beds</a:t>
            </a:r>
          </a:p>
          <a:p>
            <a:pPr marL="1200150" lvl="2" indent="-285750">
              <a:buFont typeface="Arial" panose="020B0604020202020204" pitchFamily="34" charset="0"/>
              <a:buChar char="•"/>
            </a:pPr>
            <a:r>
              <a:rPr lang="en-US" dirty="0"/>
              <a:t>Price includes materials and labor</a:t>
            </a:r>
          </a:p>
          <a:p>
            <a:pPr marL="1200150" lvl="2" indent="-285750">
              <a:buFont typeface="Arial" panose="020B0604020202020204" pitchFamily="34" charset="0"/>
              <a:buChar char="•"/>
            </a:pPr>
            <a:r>
              <a:rPr lang="en-US" dirty="0"/>
              <a:t>All work to be completed prior to Memorial Day</a:t>
            </a:r>
          </a:p>
        </p:txBody>
      </p:sp>
    </p:spTree>
    <p:extLst>
      <p:ext uri="{BB962C8B-B14F-4D97-AF65-F5344CB8AC3E}">
        <p14:creationId xmlns:p14="http://schemas.microsoft.com/office/powerpoint/2010/main" val="33317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666750"/>
            <a:ext cx="8153400" cy="4339650"/>
          </a:xfrm>
          <a:prstGeom prst="rect">
            <a:avLst/>
          </a:prstGeom>
        </p:spPr>
        <p:txBody>
          <a:bodyPr wrap="square">
            <a:spAutoFit/>
          </a:bodyPr>
          <a:lstStyle/>
          <a:p>
            <a:endParaRPr lang="en-US" sz="1400" dirty="0"/>
          </a:p>
          <a:p>
            <a:r>
              <a:rPr lang="en-US" sz="1400" b="1" dirty="0"/>
              <a:t>CEMETERY REGULATION IN NEW YORK STATE</a:t>
            </a:r>
          </a:p>
          <a:p>
            <a:r>
              <a:rPr lang="en-US" sz="1400" dirty="0"/>
              <a:t>New York is the most populous of the six states (including, Connecticut, Massachusetts, Maine, New Jersey, and Wyoming) in which </a:t>
            </a:r>
            <a:r>
              <a:rPr lang="en-US" sz="1400" b="1" dirty="0"/>
              <a:t>cemeteries are required to be operated only on a non-profit basis</a:t>
            </a:r>
            <a:r>
              <a:rPr lang="en-US" sz="1400" dirty="0"/>
              <a:t>. New York State's historical not for profit cemetery structure "</a:t>
            </a:r>
            <a:r>
              <a:rPr lang="en-US" sz="1400" b="1" i="1" dirty="0"/>
              <a:t>for the mutual benefit of plot owners therein</a:t>
            </a:r>
            <a:r>
              <a:rPr lang="en-US" sz="1400" dirty="0"/>
              <a:t>" is based upon the following aims:</a:t>
            </a:r>
          </a:p>
          <a:p>
            <a:r>
              <a:rPr lang="en-US" sz="1600" b="1" dirty="0"/>
              <a:t>    to protect the well-being of its citizens;</a:t>
            </a:r>
          </a:p>
          <a:p>
            <a:r>
              <a:rPr lang="en-US" sz="1600" b="1" dirty="0"/>
              <a:t>    to promote the public welfare;</a:t>
            </a:r>
          </a:p>
          <a:p>
            <a:r>
              <a:rPr lang="en-US" sz="1600" b="1" dirty="0"/>
              <a:t>    to prevent cemeteries from falling into disrepair and dilapidation; and</a:t>
            </a:r>
          </a:p>
          <a:p>
            <a:r>
              <a:rPr lang="en-US" sz="1600" b="1" dirty="0"/>
              <a:t>    to prevent cemeteries from becoming a burden upon the community. "for the mutual benefit of plot owners therein." </a:t>
            </a:r>
            <a:r>
              <a:rPr lang="en-US" sz="1400" dirty="0"/>
              <a:t>Not-for-Profit Corporation Law (N-PCL) §1501. </a:t>
            </a:r>
          </a:p>
          <a:p>
            <a:r>
              <a:rPr lang="en-US" sz="1400" dirty="0"/>
              <a:t>In 1847 New York passed its first general law "authorizing the incorporation of rural cemetery associations." Over the next 100 years, many provisions were added relative to cemetery associations or corporations, resulting in the Membership Corporations Law (MCL) Article 9 (sections 70-105). This portion of the MCL was repealed and replaced with no change in form or substance by N-PCL §1401, effective in 1970. In 1977 N-PCL §1401, with all its myriad subdivisions, was enacted into current N-PCL Article 15 (sections 1501-1515).</a:t>
            </a:r>
          </a:p>
          <a:p>
            <a:endParaRPr lang="en-US" sz="1400" dirty="0"/>
          </a:p>
          <a:p>
            <a:r>
              <a:rPr lang="en-US" sz="1400" dirty="0"/>
              <a:t>The New York State Cemetery Board was created by statute in 1949 following a 1949 Report of the Attorney General, which was a study of operations and financial activities harmful to cemeteries.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Tree>
    <p:extLst>
      <p:ext uri="{BB962C8B-B14F-4D97-AF65-F5344CB8AC3E}">
        <p14:creationId xmlns:p14="http://schemas.microsoft.com/office/powerpoint/2010/main" val="524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3" name="TextBox 2"/>
          <p:cNvSpPr txBox="1"/>
          <p:nvPr/>
        </p:nvSpPr>
        <p:spPr>
          <a:xfrm>
            <a:off x="190500" y="943018"/>
            <a:ext cx="8763000" cy="1015663"/>
          </a:xfrm>
          <a:prstGeom prst="rect">
            <a:avLst/>
          </a:prstGeom>
          <a:noFill/>
        </p:spPr>
        <p:txBody>
          <a:bodyPr wrap="square" rtlCol="0">
            <a:spAutoFit/>
          </a:bodyPr>
          <a:lstStyle/>
          <a:p>
            <a:r>
              <a:rPr lang="en-US" sz="2400" b="1" dirty="0">
                <a:solidFill>
                  <a:srgbClr val="0000FF"/>
                </a:solidFill>
              </a:rPr>
              <a:t>Other New Business:</a:t>
            </a:r>
            <a:endParaRPr lang="en-US" sz="2400" b="1"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3388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818A4-A372-42C1-A0CE-33E759F978C1}"/>
              </a:ext>
            </a:extLst>
          </p:cNvPr>
          <p:cNvSpPr txBox="1"/>
          <p:nvPr/>
        </p:nvSpPr>
        <p:spPr>
          <a:xfrm>
            <a:off x="1628685" y="4248150"/>
            <a:ext cx="5888182" cy="369332"/>
          </a:xfrm>
          <a:prstGeom prst="rect">
            <a:avLst/>
          </a:prstGeom>
          <a:solidFill>
            <a:srgbClr val="FFC000"/>
          </a:solidFill>
        </p:spPr>
        <p:txBody>
          <a:bodyPr wrap="square" rtlCol="0">
            <a:spAutoFit/>
          </a:bodyPr>
          <a:lstStyle/>
          <a:p>
            <a:pPr algn="ctr"/>
            <a:r>
              <a:rPr lang="en-US" b="1" dirty="0"/>
              <a:t>Next Quarterly Board Meeting: Wednesday June 1st</a:t>
            </a:r>
          </a:p>
        </p:txBody>
      </p:sp>
      <p:sp>
        <p:nvSpPr>
          <p:cNvPr id="3" name="TextBox 2">
            <a:extLst>
              <a:ext uri="{FF2B5EF4-FFF2-40B4-BE49-F238E27FC236}">
                <a16:creationId xmlns:a16="http://schemas.microsoft.com/office/drawing/2014/main" id="{11597EFC-FE13-4EBD-B712-1F933E22C6CF}"/>
              </a:ext>
            </a:extLst>
          </p:cNvPr>
          <p:cNvSpPr txBox="1"/>
          <p:nvPr/>
        </p:nvSpPr>
        <p:spPr>
          <a:xfrm>
            <a:off x="1143000" y="209549"/>
            <a:ext cx="6858000" cy="738664"/>
          </a:xfrm>
          <a:prstGeom prst="rect">
            <a:avLst/>
          </a:prstGeom>
          <a:noFill/>
        </p:spPr>
        <p:txBody>
          <a:bodyPr wrap="square" rtlCol="0">
            <a:spAutoFit/>
          </a:bodyPr>
          <a:lstStyle/>
          <a:p>
            <a:pPr algn="ctr"/>
            <a:r>
              <a:rPr lang="en-US" sz="2400" b="1" dirty="0">
                <a:latin typeface="Old English Text MT" panose="03040902040508030806" pitchFamily="66" charset="0"/>
              </a:rPr>
              <a:t>Maplewood Cemetery Association</a:t>
            </a:r>
            <a:r>
              <a:rPr lang="en-US" b="1" dirty="0"/>
              <a:t> </a:t>
            </a:r>
            <a:endParaRPr lang="en-US" dirty="0"/>
          </a:p>
          <a:p>
            <a:pPr algn="ctr"/>
            <a:r>
              <a:rPr lang="en-US" b="1" dirty="0"/>
              <a:t>1Q</a:t>
            </a:r>
            <a:r>
              <a:rPr lang="en-US" dirty="0"/>
              <a:t> </a:t>
            </a:r>
            <a:r>
              <a:rPr lang="en-US" b="1" dirty="0"/>
              <a:t>2022 Directors Meeting</a:t>
            </a:r>
          </a:p>
        </p:txBody>
      </p:sp>
      <p:sp>
        <p:nvSpPr>
          <p:cNvPr id="4" name="TextBox 3">
            <a:extLst>
              <a:ext uri="{FF2B5EF4-FFF2-40B4-BE49-F238E27FC236}">
                <a16:creationId xmlns:a16="http://schemas.microsoft.com/office/drawing/2014/main" id="{6EB2D9C4-01EB-4C45-A0F4-E51B655C674C}"/>
              </a:ext>
            </a:extLst>
          </p:cNvPr>
          <p:cNvSpPr txBox="1"/>
          <p:nvPr/>
        </p:nvSpPr>
        <p:spPr>
          <a:xfrm>
            <a:off x="762000" y="982625"/>
            <a:ext cx="5410200" cy="646331"/>
          </a:xfrm>
          <a:prstGeom prst="rect">
            <a:avLst/>
          </a:prstGeom>
          <a:noFill/>
        </p:spPr>
        <p:txBody>
          <a:bodyPr wrap="square" rtlCol="0">
            <a:spAutoFit/>
          </a:bodyPr>
          <a:lstStyle/>
          <a:p>
            <a:r>
              <a:rPr lang="en-US" b="1" dirty="0">
                <a:solidFill>
                  <a:srgbClr val="0000FF"/>
                </a:solidFill>
              </a:rPr>
              <a:t>Other New Business:</a:t>
            </a:r>
            <a:endParaRPr lang="en-US" b="1" dirty="0"/>
          </a:p>
          <a:p>
            <a:endParaRPr lang="en-US" dirty="0"/>
          </a:p>
        </p:txBody>
      </p:sp>
    </p:spTree>
    <p:extLst>
      <p:ext uri="{BB962C8B-B14F-4D97-AF65-F5344CB8AC3E}">
        <p14:creationId xmlns:p14="http://schemas.microsoft.com/office/powerpoint/2010/main" val="105649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Thank You for attending the </a:t>
            </a:r>
          </a:p>
          <a:p>
            <a:pPr algn="ctr"/>
            <a:r>
              <a:rPr lang="en-US" sz="2000" b="1" dirty="0"/>
              <a:t>1Q 2022 Directors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a:extLst>
              <a:ext uri="{FF2B5EF4-FFF2-40B4-BE49-F238E27FC236}">
                <a16:creationId xmlns:a16="http://schemas.microsoft.com/office/drawing/2014/main" id="{BF82F140-367A-4E89-8194-E2BAD6C762ED}"/>
              </a:ext>
            </a:extLst>
          </p:cNvPr>
          <p:cNvSpPr txBox="1"/>
          <p:nvPr/>
        </p:nvSpPr>
        <p:spPr>
          <a:xfrm>
            <a:off x="1720748" y="4805402"/>
            <a:ext cx="1752600" cy="276999"/>
          </a:xfrm>
          <a:prstGeom prst="rect">
            <a:avLst/>
          </a:prstGeom>
          <a:noFill/>
        </p:spPr>
        <p:txBody>
          <a:bodyPr wrap="square" rtlCol="0">
            <a:spAutoFit/>
          </a:bodyPr>
          <a:lstStyle/>
          <a:p>
            <a:pPr algn="ctr"/>
            <a:r>
              <a:rPr lang="en-US" sz="1200" b="1" dirty="0"/>
              <a:t>March 2, 2022</a:t>
            </a:r>
          </a:p>
        </p:txBody>
      </p:sp>
      <p:pic>
        <p:nvPicPr>
          <p:cNvPr id="7" name="Picture 6">
            <a:extLst>
              <a:ext uri="{FF2B5EF4-FFF2-40B4-BE49-F238E27FC236}">
                <a16:creationId xmlns:a16="http://schemas.microsoft.com/office/drawing/2014/main" id="{3F53ABCE-C6FB-486F-858E-7151B8A7C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174" y="1581150"/>
            <a:ext cx="2143827" cy="2108538"/>
          </a:xfrm>
          <a:prstGeom prst="rect">
            <a:avLst/>
          </a:prstGeom>
        </p:spPr>
      </p:pic>
    </p:spTree>
    <p:extLst>
      <p:ext uri="{BB962C8B-B14F-4D97-AF65-F5344CB8AC3E}">
        <p14:creationId xmlns:p14="http://schemas.microsoft.com/office/powerpoint/2010/main" val="12092892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66" y="1075372"/>
            <a:ext cx="8382000" cy="1477328"/>
          </a:xfrm>
          <a:prstGeom prst="rect">
            <a:avLst/>
          </a:prstGeom>
          <a:noFill/>
        </p:spPr>
        <p:txBody>
          <a:bodyPr wrap="square" rtlCol="0">
            <a:spAutoFit/>
          </a:bodyPr>
          <a:lstStyle/>
          <a:p>
            <a:r>
              <a:rPr lang="en-US" dirty="0"/>
              <a:t>The </a:t>
            </a:r>
            <a:r>
              <a:rPr lang="en-US" b="1" dirty="0"/>
              <a:t>Division of Cemeteries </a:t>
            </a:r>
            <a:r>
              <a:rPr lang="en-US" dirty="0"/>
              <a:t>and the </a:t>
            </a:r>
            <a:r>
              <a:rPr lang="en-US" b="1" dirty="0"/>
              <a:t>New York State Cemetery Board </a:t>
            </a:r>
            <a:r>
              <a:rPr lang="en-US" dirty="0"/>
              <a:t>regulate only those cemeteries that are incorporated under the </a:t>
            </a:r>
            <a:r>
              <a:rPr lang="en-US" b="1" dirty="0"/>
              <a:t>Not-for-Profit Corporation Law.</a:t>
            </a:r>
          </a:p>
          <a:p>
            <a:r>
              <a:rPr lang="en-US" dirty="0"/>
              <a:t>Cemeteries that do not fall under our jurisdiction include religious, municipal,  private, national and family cemeteries. </a:t>
            </a:r>
          </a:p>
          <a:p>
            <a:endParaRPr lang="en-US" dirty="0"/>
          </a:p>
        </p:txBody>
      </p:sp>
      <p:sp>
        <p:nvSpPr>
          <p:cNvPr id="3" name="TextBox 2"/>
          <p:cNvSpPr txBox="1"/>
          <p:nvPr/>
        </p:nvSpPr>
        <p:spPr>
          <a:xfrm>
            <a:off x="457200" y="2800350"/>
            <a:ext cx="8382000" cy="1754326"/>
          </a:xfrm>
          <a:prstGeom prst="rect">
            <a:avLst/>
          </a:prstGeom>
          <a:noFill/>
        </p:spPr>
        <p:txBody>
          <a:bodyPr wrap="square" rtlCol="0">
            <a:spAutoFit/>
          </a:bodyPr>
          <a:lstStyle/>
          <a:p>
            <a:r>
              <a:rPr lang="en-US" dirty="0"/>
              <a:t>The </a:t>
            </a:r>
            <a:r>
              <a:rPr lang="en-US" b="1" dirty="0"/>
              <a:t>Cemetery Board</a:t>
            </a:r>
            <a:r>
              <a:rPr lang="en-US" dirty="0"/>
              <a:t> oversees the </a:t>
            </a:r>
            <a:r>
              <a:rPr lang="en-US" b="1" dirty="0"/>
              <a:t>Division of Cemeteries</a:t>
            </a:r>
            <a:r>
              <a:rPr lang="en-US" dirty="0"/>
              <a:t>' operations and administers the New York State Cemetery Law. The Cemetery Law sets standards for the establishment, maintenance, and preservation of burial grounds in New York State.</a:t>
            </a:r>
            <a:br>
              <a:rPr lang="en-US" dirty="0"/>
            </a:br>
            <a:br>
              <a:rPr lang="en-US" dirty="0"/>
            </a:br>
            <a:r>
              <a:rPr lang="en-US" dirty="0"/>
              <a:t>The Cemetery Board is made up of the New York State Secretary of State, the New York State Attorney General and the New York State Commissioner of Health.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Tree>
    <p:extLst>
      <p:ext uri="{BB962C8B-B14F-4D97-AF65-F5344CB8AC3E}">
        <p14:creationId xmlns:p14="http://schemas.microsoft.com/office/powerpoint/2010/main" val="222882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124th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rgbClr val="0000FF"/>
                </a:solidFill>
              </a:rPr>
              <a:t>Secretary </a:t>
            </a:r>
            <a:r>
              <a:rPr lang="en-US" sz="1600" dirty="0"/>
              <a:t>– Read minutes from 2021 Annual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FY2021</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FY2021</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Donations</a:t>
            </a:r>
            <a:r>
              <a:rPr lang="en-US" sz="1600" dirty="0"/>
              <a:t> –Program review</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2, 2022</a:t>
            </a:r>
          </a:p>
        </p:txBody>
      </p:sp>
      <p:sp>
        <p:nvSpPr>
          <p:cNvPr id="9" name="Right Arrow 6">
            <a:extLst>
              <a:ext uri="{FF2B5EF4-FFF2-40B4-BE49-F238E27FC236}">
                <a16:creationId xmlns:a16="http://schemas.microsoft.com/office/drawing/2014/main" id="{954BD639-B271-4B69-942C-71B1D171A1E3}"/>
              </a:ext>
            </a:extLst>
          </p:cNvPr>
          <p:cNvSpPr/>
          <p:nvPr/>
        </p:nvSpPr>
        <p:spPr>
          <a:xfrm>
            <a:off x="152400" y="1581150"/>
            <a:ext cx="383407"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2611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 Excel&#10;&#10;Description automatically generated">
            <a:extLst>
              <a:ext uri="{FF2B5EF4-FFF2-40B4-BE49-F238E27FC236}">
                <a16:creationId xmlns:a16="http://schemas.microsoft.com/office/drawing/2014/main" id="{647E4D05-7C52-4284-972D-3B2BA6D47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74224" cy="5143500"/>
          </a:xfrm>
          <a:prstGeom prst="rect">
            <a:avLst/>
          </a:prstGeom>
        </p:spPr>
      </p:pic>
      <p:pic>
        <p:nvPicPr>
          <p:cNvPr id="5" name="Picture 4" descr="Text&#10;&#10;Description automatically generated">
            <a:extLst>
              <a:ext uri="{FF2B5EF4-FFF2-40B4-BE49-F238E27FC236}">
                <a16:creationId xmlns:a16="http://schemas.microsoft.com/office/drawing/2014/main" id="{98EF4AC4-17E2-4C4C-BEB4-B8144D20B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971" y="0"/>
            <a:ext cx="4983029" cy="5143500"/>
          </a:xfrm>
          <a:prstGeom prst="rect">
            <a:avLst/>
          </a:prstGeom>
        </p:spPr>
      </p:pic>
    </p:spTree>
    <p:extLst>
      <p:ext uri="{BB962C8B-B14F-4D97-AF65-F5344CB8AC3E}">
        <p14:creationId xmlns:p14="http://schemas.microsoft.com/office/powerpoint/2010/main" val="207284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124</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5581"/>
            <a:ext cx="766814" cy="1084569"/>
          </a:xfrm>
          <a:prstGeom prst="rect">
            <a:avLst/>
          </a:prstGeom>
        </p:spPr>
      </p:pic>
      <p:sp>
        <p:nvSpPr>
          <p:cNvPr id="6" name="TextBox 5"/>
          <p:cNvSpPr txBox="1"/>
          <p:nvPr/>
        </p:nvSpPr>
        <p:spPr>
          <a:xfrm>
            <a:off x="228600" y="1200150"/>
            <a:ext cx="51054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chemeClr val="bg1">
                    <a:lumMod val="50000"/>
                  </a:schemeClr>
                </a:solidFill>
              </a:rPr>
              <a:t>Secretary </a:t>
            </a:r>
            <a:r>
              <a:rPr lang="en-US" sz="1600" dirty="0">
                <a:solidFill>
                  <a:schemeClr val="bg1">
                    <a:lumMod val="50000"/>
                  </a:schemeClr>
                </a:solidFill>
              </a:rPr>
              <a:t>– Read minutes from FY2021 Annual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FY2021</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FY2021</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Donations</a:t>
            </a:r>
            <a:r>
              <a:rPr lang="en-US" sz="1600" dirty="0"/>
              <a:t> –Program review</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sp>
        <p:nvSpPr>
          <p:cNvPr id="7" name="Right Arrow 6"/>
          <p:cNvSpPr/>
          <p:nvPr/>
        </p:nvSpPr>
        <p:spPr>
          <a:xfrm>
            <a:off x="152400" y="1809750"/>
            <a:ext cx="383407"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682648-31EF-4C0D-B7E3-51C346C06B98}"/>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2, 2022</a:t>
            </a:r>
          </a:p>
        </p:txBody>
      </p:sp>
    </p:spTree>
    <p:extLst>
      <p:ext uri="{BB962C8B-B14F-4D97-AF65-F5344CB8AC3E}">
        <p14:creationId xmlns:p14="http://schemas.microsoft.com/office/powerpoint/2010/main" val="3416001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0167" y="829330"/>
            <a:ext cx="4724400" cy="523220"/>
          </a:xfrm>
          <a:prstGeom prst="rect">
            <a:avLst/>
          </a:prstGeom>
          <a:noFill/>
        </p:spPr>
        <p:txBody>
          <a:bodyPr wrap="square" rtlCol="0">
            <a:spAutoFit/>
          </a:bodyPr>
          <a:lstStyle/>
          <a:p>
            <a:pPr algn="ctr"/>
            <a:r>
              <a:rPr lang="en-US" sz="2800" b="1" dirty="0"/>
              <a:t>2021 by the Numbers</a:t>
            </a:r>
          </a:p>
        </p:txBody>
      </p:sp>
      <p:sp>
        <p:nvSpPr>
          <p:cNvPr id="3" name="TextBox 2"/>
          <p:cNvSpPr txBox="1"/>
          <p:nvPr/>
        </p:nvSpPr>
        <p:spPr>
          <a:xfrm>
            <a:off x="762000" y="1382851"/>
            <a:ext cx="7848600" cy="3170099"/>
          </a:xfrm>
          <a:prstGeom prst="rect">
            <a:avLst/>
          </a:prstGeom>
          <a:noFill/>
        </p:spPr>
        <p:txBody>
          <a:bodyPr wrap="square" rtlCol="0">
            <a:spAutoFit/>
          </a:bodyPr>
          <a:lstStyle/>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Sections J &amp; K are now 9 years old</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291 Graves sold in J &amp; K so far (29%)</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2021 Grave Sales: 48</a:t>
            </a:r>
            <a:endParaRPr lang="en-US" sz="1600" b="1" dirty="0">
              <a:latin typeface="Arial" panose="020B0604020202020204" pitchFamily="34" charset="0"/>
              <a:cs typeface="Arial" panose="020B0604020202020204" pitchFamily="34" charset="0"/>
            </a:endParaRP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Total Interments: 55</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Full Burial: 21</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Cremated: 34</a:t>
            </a:r>
          </a:p>
          <a:p>
            <a:pPr marL="742950" lvl="1" indent="-285750">
              <a:buFont typeface="Arial" pitchFamily="34" charset="0"/>
              <a:buChar char="•"/>
            </a:pPr>
            <a:r>
              <a:rPr lang="en-US" sz="2000" b="1" i="1" dirty="0">
                <a:solidFill>
                  <a:srgbClr val="0000FF"/>
                </a:solidFill>
                <a:latin typeface="Arial" panose="020B0604020202020204" pitchFamily="34" charset="0"/>
                <a:cs typeface="Arial" panose="020B0604020202020204" pitchFamily="34" charset="0"/>
              </a:rPr>
              <a:t>Pets: 4</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New Monuments &amp; Foundations: 36</a:t>
            </a: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5 Available Graves in Section F</a:t>
            </a:r>
            <a:endParaRPr lang="en-US" sz="2000" b="1" u="sng" dirty="0">
              <a:solidFill>
                <a:srgbClr val="0000FF"/>
              </a:solidFill>
              <a:latin typeface="Arial" panose="020B0604020202020204" pitchFamily="34" charset="0"/>
              <a:cs typeface="Arial" panose="020B0604020202020204" pitchFamily="34" charset="0"/>
            </a:endParaRP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 F unused graves are being purchased and resold</a:t>
            </a:r>
          </a:p>
        </p:txBody>
      </p:sp>
      <p:sp>
        <p:nvSpPr>
          <p:cNvPr id="5" name="TextBox 4"/>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2022 Annual Meeting</a:t>
            </a:r>
          </a:p>
          <a:p>
            <a:pPr algn="ctr"/>
            <a:r>
              <a:rPr lang="en-US" sz="1200" b="1" dirty="0"/>
              <a:t>Business Report - Reviewing 2021</a:t>
            </a:r>
          </a:p>
        </p:txBody>
      </p:sp>
      <p:pic>
        <p:nvPicPr>
          <p:cNvPr id="6" name="Picture 5">
            <a:extLst>
              <a:ext uri="{FF2B5EF4-FFF2-40B4-BE49-F238E27FC236}">
                <a16:creationId xmlns:a16="http://schemas.microsoft.com/office/drawing/2014/main" id="{FBC09570-E67B-489C-95C5-9066BD9CE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967" y="1843278"/>
            <a:ext cx="1481328" cy="1456944"/>
          </a:xfrm>
          <a:prstGeom prst="rect">
            <a:avLst/>
          </a:prstGeom>
        </p:spPr>
      </p:pic>
    </p:spTree>
    <p:extLst>
      <p:ext uri="{BB962C8B-B14F-4D97-AF65-F5344CB8AC3E}">
        <p14:creationId xmlns:p14="http://schemas.microsoft.com/office/powerpoint/2010/main" val="2177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9946</TotalTime>
  <Words>1815</Words>
  <Application>Microsoft Office PowerPoint</Application>
  <PresentationFormat>On-screen Show (16:9)</PresentationFormat>
  <Paragraphs>282</Paragraphs>
  <Slides>42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 Stockmaster</cp:lastModifiedBy>
  <cp:revision>356</cp:revision>
  <cp:lastPrinted>2022-02-27T17:06:33Z</cp:lastPrinted>
  <dcterms:created xsi:type="dcterms:W3CDTF">2014-01-26T14:33:15Z</dcterms:created>
  <dcterms:modified xsi:type="dcterms:W3CDTF">2022-03-02T21:30:47Z</dcterms:modified>
</cp:coreProperties>
</file>