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4688800" cy="16459200"/>
  <p:notesSz cx="911701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>
          <p15:clr>
            <a:srgbClr val="A4A3A4"/>
          </p15:clr>
        </p15:guide>
        <p15:guide id="2" pos="77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C79"/>
    <a:srgbClr val="CC3300"/>
    <a:srgbClr val="FF9900"/>
    <a:srgbClr val="FF00FF"/>
    <a:srgbClr val="003300"/>
    <a:srgbClr val="006600"/>
    <a:srgbClr val="00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864" y="90"/>
      </p:cViewPr>
      <p:guideLst>
        <p:guide orient="horz" pos="5184"/>
        <p:guide pos="77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74CA459-EE38-1E8D-AC38-A7C59832E5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51288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523558B-4D44-8CBE-345F-1FC7C697181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64138" y="0"/>
            <a:ext cx="3951287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124F0D3-942C-EC48-CA10-ED226785F23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30488" y="514350"/>
            <a:ext cx="38576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AAF68A1-3D57-176D-1362-46EB028F9C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3257550"/>
            <a:ext cx="7294563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B739433-3385-837B-54B9-36B281991BA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51288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56871E7B-F07D-7DF0-86FB-A12785D1AC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64138" y="6513513"/>
            <a:ext cx="3951287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A255A4-8C37-48B0-B1FC-0C6D172321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A151DA3-9F57-9FB9-AC54-935C0D59C0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469280-E240-48D0-9D56-CC225DA904D9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E13F0FD3-3ED2-EB60-3535-00428A68CF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5E92291-D4D9-3F1B-A9FF-432DBCA055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9E215-111E-E59E-9131-BB20A9A34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6100" y="2693988"/>
            <a:ext cx="18516600" cy="572928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729890-A0C7-BB71-9003-C5B0779CDF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6100" y="8645525"/>
            <a:ext cx="18516600" cy="39735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A4287-600A-8467-DD99-3A1E21A08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85F02-48DE-70EE-17A1-92068FF58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B5FED-C007-87B6-7D1B-51974CEBF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159652-E677-4B30-AF9E-755D51B88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56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858A4-D6A1-846A-F711-4D1C6E7E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13BCFB-F203-530B-D446-019D947EF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CE3E9-CFA6-AC83-BA15-A6089E718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42691-39A1-5F0A-5A77-545F80F05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9CCB2-241B-BACF-E49B-40FCF3E5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3C958-F294-43E2-B5CD-1211AF2393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022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A778A4-0F07-42DC-1F33-61448DD561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899063" y="658813"/>
            <a:ext cx="5554662" cy="140446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76BB6-736F-FF8E-45DC-27EC15D7D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35075" y="658813"/>
            <a:ext cx="16511588" cy="140446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F51F8-DF04-902E-BDBD-E0ADBABF8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49468-B6D2-9B53-C779-0114122C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44F47-1F99-7731-3294-7D7AEE71E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46E43-1962-4052-906E-AD795D72BC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041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C23A1-F9C7-9240-8716-22C79C5D5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6F150-ECB2-0553-6EFE-BE5599CAE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F5017-B078-E9F0-51C2-2319C9A14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66A73-41CF-3C1C-82FD-F07A2C3DA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30697-9276-0D1C-2709-5F190CE44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3DD0F-5E99-4FE8-808C-B2E852B58D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93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87C42-625F-0733-1187-B9B800D4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338" y="4103688"/>
            <a:ext cx="21294725" cy="68468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19B7A-3496-8B25-ED21-A5EC90F35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4338" y="11014075"/>
            <a:ext cx="21294725" cy="36004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C4F72-992F-2CAF-21A9-08B56ECC4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43BE8-C0A4-BD86-793C-495B039F9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A5E33-6BD2-74A0-0A43-4C88CCFF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3E873-5623-4F3A-A82B-065435155F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29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1D699-BF66-ED6F-14DB-24E29C3E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E41A7-A56F-8EB0-0F39-8C376B5499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35075" y="3840163"/>
            <a:ext cx="11033125" cy="10863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2F49A3-633B-BBBF-A473-CD9C217ED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20600" y="3840163"/>
            <a:ext cx="11033125" cy="108632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3EC44-2E15-00F2-72E2-A43FCFA78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7BE96-4CE5-4DB5-D118-4F16D0912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CEA4F-E859-BE12-8971-6EECE4E38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2D09E-AEAA-4F6A-8542-FFB3589A5E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707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B60AB-A2FB-C7E1-1707-6C98BAD04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0213" y="876300"/>
            <a:ext cx="21294725" cy="3181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4C155-DB41-07FF-50B5-458C377C8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00213" y="4035425"/>
            <a:ext cx="10444162" cy="197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DF3BAF-AFC3-F0AD-7A48-6F334FFCE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00213" y="6011863"/>
            <a:ext cx="10444162" cy="8843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C59C7F-6DB7-9843-39A2-AEA954864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498388" y="4035425"/>
            <a:ext cx="10496550" cy="197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1F6348-6C3B-CA29-C06F-7233D7E7C3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498388" y="6011863"/>
            <a:ext cx="10496550" cy="8843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2190CA-9604-5AEC-D442-D859A348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007767-C0EB-B234-DDD4-DF43058F1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8C3796-E9DA-BAA8-F9D8-4CF96219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23BC5-5E3F-46E9-8278-500E876925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932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4FF5A-1136-5731-AAC1-26FFDE4E4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EDF181-4C8E-9B2E-5CBA-B0C15C01C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255DF6-61D3-6D25-78B9-271DF6AA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183FB2-08AC-299C-1959-818DE2563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90EB8-1400-4CE6-BBA7-A4B76DD578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517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F2632E-241C-BC05-A876-129ADC512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B3EBDD-89D2-725B-9CBA-4E6E1D203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B6B0D-6D83-146C-FAB3-631B7EFE9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5184E-C7A9-4F43-B9AD-6B6D9BB367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6787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6FCFA-581C-D760-BCFC-29AC9B589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0213" y="1096963"/>
            <a:ext cx="7962900" cy="38401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C134E-F785-360E-369B-FF96B1752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6550" y="2370138"/>
            <a:ext cx="12498388" cy="11696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05119-6ABA-5CD9-4869-E0355AE8F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00213" y="4937125"/>
            <a:ext cx="7962900" cy="91487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1BE83E-BCCB-742E-099B-D2D9AAE9F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47ECE-A2E8-F0E1-20FE-E1F606610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4AEC6-9068-2336-7EDD-61F88A7E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3030A-6B1A-42F2-A2C9-A049B0730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729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BA0B4-46AC-2273-4BC7-FF6EFC18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0213" y="1096963"/>
            <a:ext cx="7962900" cy="38401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58B42B-2EA7-4928-16F3-3A901CB1D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496550" y="2370138"/>
            <a:ext cx="12498388" cy="11696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15E76-5C6F-BCD7-11D5-DED9BEAAF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00213" y="4937125"/>
            <a:ext cx="7962900" cy="914876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F1211-2571-80E9-610D-206B66B9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39519-166E-203B-CFB8-75EF75DB3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119709-2FCC-4D30-6C35-B9119DF6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E1057-FE70-43E6-A70A-9FDDE6948F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414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2900D74-50A5-2930-096E-27E93D7C07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35075" y="658813"/>
            <a:ext cx="2221865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35129" tIns="117564" rIns="235129" bIns="1175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A147AE3-74CD-942A-6F49-BE2086B578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5075" y="3840163"/>
            <a:ext cx="22218650" cy="1086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35129" tIns="117564" rIns="235129" bIns="117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D1309A0-DBD3-C797-ABF1-77FDAD39EC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5075" y="14989175"/>
            <a:ext cx="5759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35129" tIns="117564" rIns="235129" bIns="117564" numCol="1" anchor="t" anchorCtr="0" compatLnSpc="1">
            <a:prstTxWarp prst="textNoShape">
              <a:avLst/>
            </a:prstTxWarp>
          </a:bodyPr>
          <a:lstStyle>
            <a:lvl1pPr defTabSz="2351088">
              <a:defRPr sz="36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199E134-7E33-19FE-B8ED-062670AD71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435975" y="14989175"/>
            <a:ext cx="78168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35129" tIns="117564" rIns="235129" bIns="117564" numCol="1" anchor="t" anchorCtr="0" compatLnSpc="1">
            <a:prstTxWarp prst="textNoShape">
              <a:avLst/>
            </a:prstTxWarp>
          </a:bodyPr>
          <a:lstStyle>
            <a:lvl1pPr algn="ctr" defTabSz="2351088">
              <a:defRPr sz="36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0E5EE8E-A2D8-F50D-06A1-59DDB7A8322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694275" y="14989175"/>
            <a:ext cx="57594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35129" tIns="117564" rIns="235129" bIns="117564" numCol="1" anchor="t" anchorCtr="0" compatLnSpc="1">
            <a:prstTxWarp prst="textNoShape">
              <a:avLst/>
            </a:prstTxWarp>
          </a:bodyPr>
          <a:lstStyle>
            <a:lvl1pPr algn="r" defTabSz="2351088">
              <a:defRPr sz="3600"/>
            </a:lvl1pPr>
          </a:lstStyle>
          <a:p>
            <a:fld id="{7C09C9CD-C246-49FD-A10C-91634CB13EB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51088" rtl="0" fontAlgn="base">
        <a:spcBef>
          <a:spcPct val="0"/>
        </a:spcBef>
        <a:spcAft>
          <a:spcPct val="0"/>
        </a:spcAft>
        <a:defRPr sz="113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351088" rtl="0" fontAlgn="base">
        <a:spcBef>
          <a:spcPct val="0"/>
        </a:spcBef>
        <a:spcAft>
          <a:spcPct val="0"/>
        </a:spcAft>
        <a:defRPr sz="11300">
          <a:solidFill>
            <a:schemeClr val="tx2"/>
          </a:solidFill>
          <a:latin typeface="Arial" panose="020B0604020202020204" pitchFamily="34" charset="0"/>
        </a:defRPr>
      </a:lvl2pPr>
      <a:lvl3pPr algn="ctr" defTabSz="2351088" rtl="0" fontAlgn="base">
        <a:spcBef>
          <a:spcPct val="0"/>
        </a:spcBef>
        <a:spcAft>
          <a:spcPct val="0"/>
        </a:spcAft>
        <a:defRPr sz="11300">
          <a:solidFill>
            <a:schemeClr val="tx2"/>
          </a:solidFill>
          <a:latin typeface="Arial" panose="020B0604020202020204" pitchFamily="34" charset="0"/>
        </a:defRPr>
      </a:lvl3pPr>
      <a:lvl4pPr algn="ctr" defTabSz="2351088" rtl="0" fontAlgn="base">
        <a:spcBef>
          <a:spcPct val="0"/>
        </a:spcBef>
        <a:spcAft>
          <a:spcPct val="0"/>
        </a:spcAft>
        <a:defRPr sz="11300">
          <a:solidFill>
            <a:schemeClr val="tx2"/>
          </a:solidFill>
          <a:latin typeface="Arial" panose="020B0604020202020204" pitchFamily="34" charset="0"/>
        </a:defRPr>
      </a:lvl4pPr>
      <a:lvl5pPr algn="ctr" defTabSz="2351088" rtl="0" fontAlgn="base">
        <a:spcBef>
          <a:spcPct val="0"/>
        </a:spcBef>
        <a:spcAft>
          <a:spcPct val="0"/>
        </a:spcAft>
        <a:defRPr sz="11300">
          <a:solidFill>
            <a:schemeClr val="tx2"/>
          </a:solidFill>
          <a:latin typeface="Arial" panose="020B0604020202020204" pitchFamily="34" charset="0"/>
        </a:defRPr>
      </a:lvl5pPr>
      <a:lvl6pPr marL="457200" algn="ctr" defTabSz="2351088" rtl="0" fontAlgn="base">
        <a:spcBef>
          <a:spcPct val="0"/>
        </a:spcBef>
        <a:spcAft>
          <a:spcPct val="0"/>
        </a:spcAft>
        <a:defRPr sz="11300">
          <a:solidFill>
            <a:schemeClr val="tx2"/>
          </a:solidFill>
          <a:latin typeface="Arial" panose="020B0604020202020204" pitchFamily="34" charset="0"/>
        </a:defRPr>
      </a:lvl6pPr>
      <a:lvl7pPr marL="914400" algn="ctr" defTabSz="2351088" rtl="0" fontAlgn="base">
        <a:spcBef>
          <a:spcPct val="0"/>
        </a:spcBef>
        <a:spcAft>
          <a:spcPct val="0"/>
        </a:spcAft>
        <a:defRPr sz="113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2351088" rtl="0" fontAlgn="base">
        <a:spcBef>
          <a:spcPct val="0"/>
        </a:spcBef>
        <a:spcAft>
          <a:spcPct val="0"/>
        </a:spcAft>
        <a:defRPr sz="113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2351088" rtl="0" fontAlgn="base">
        <a:spcBef>
          <a:spcPct val="0"/>
        </a:spcBef>
        <a:spcAft>
          <a:spcPct val="0"/>
        </a:spcAft>
        <a:defRPr sz="113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881063" indent="-881063" algn="l" defTabSz="2351088" rtl="0" fontAlgn="base">
        <a:spcBef>
          <a:spcPct val="20000"/>
        </a:spcBef>
        <a:spcAft>
          <a:spcPct val="0"/>
        </a:spcAft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1909763" indent="-733425" algn="l" defTabSz="2351088" rtl="0" fontAlgn="base">
        <a:spcBef>
          <a:spcPct val="20000"/>
        </a:spcBef>
        <a:spcAft>
          <a:spcPct val="0"/>
        </a:spcAft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2938463" indent="-587375" algn="l" defTabSz="2351088" rtl="0" fontAlgn="base">
        <a:spcBef>
          <a:spcPct val="20000"/>
        </a:spcBef>
        <a:spcAft>
          <a:spcPct val="0"/>
        </a:spcAft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indent="-587375" algn="l" defTabSz="2351088" rtl="0" fontAlgn="base">
        <a:spcBef>
          <a:spcPct val="20000"/>
        </a:spcBef>
        <a:spcAft>
          <a:spcPct val="0"/>
        </a:spcAft>
        <a:buChar char="–"/>
        <a:defRPr sz="5100" kern="1200">
          <a:solidFill>
            <a:schemeClr val="tx1"/>
          </a:solidFill>
          <a:latin typeface="+mn-lt"/>
          <a:ea typeface="+mn-ea"/>
          <a:cs typeface="+mn-cs"/>
        </a:defRPr>
      </a:lvl4pPr>
      <a:lvl5pPr marL="5291138" indent="-588963" algn="l" defTabSz="2351088" rtl="0" fontAlgn="base">
        <a:spcBef>
          <a:spcPct val="20000"/>
        </a:spcBef>
        <a:spcAft>
          <a:spcPct val="0"/>
        </a:spcAft>
        <a:buChar char="»"/>
        <a:defRPr sz="5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4" name="Picture 46">
            <a:extLst>
              <a:ext uri="{FF2B5EF4-FFF2-40B4-BE49-F238E27FC236}">
                <a16:creationId xmlns:a16="http://schemas.microsoft.com/office/drawing/2014/main" id="{DA61B1B0-EE46-588C-1EF4-0C0DF5D84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4688800" cy="165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27000" dir="7612194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</p:pic>
      <p:sp>
        <p:nvSpPr>
          <p:cNvPr id="2055" name="Text Box 7">
            <a:extLst>
              <a:ext uri="{FF2B5EF4-FFF2-40B4-BE49-F238E27FC236}">
                <a16:creationId xmlns:a16="http://schemas.microsoft.com/office/drawing/2014/main" id="{D0EF9B67-F68C-357A-F32E-CB2EE666D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682625"/>
            <a:ext cx="20040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8000">
                <a:latin typeface="Arial Black" panose="020B0A04020102020204" pitchFamily="34" charset="0"/>
              </a:rPr>
              <a:t>Welcome to</a:t>
            </a:r>
            <a:r>
              <a:rPr lang="en-US" altLang="en-US" sz="6000">
                <a:latin typeface="Arial Black" panose="020B0A04020102020204" pitchFamily="34" charset="0"/>
              </a:rPr>
              <a:t> </a:t>
            </a:r>
            <a:r>
              <a:rPr lang="en-US" altLang="en-US" sz="9600" b="1">
                <a:latin typeface="Old English Text MT" panose="03040902040508030806" pitchFamily="66" charset="0"/>
              </a:rPr>
              <a:t>Maplewood Cemetery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72FB485D-1356-93C5-DAB4-AC31ED804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1613" y="12817475"/>
            <a:ext cx="2516187" cy="1320800"/>
          </a:xfrm>
          <a:prstGeom prst="rect">
            <a:avLst/>
          </a:prstGeom>
          <a:solidFill>
            <a:srgbClr val="CC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28F43E2B-57C4-0966-EA69-582C0B537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300" y="6015038"/>
            <a:ext cx="2095500" cy="6802437"/>
          </a:xfrm>
          <a:prstGeom prst="rect">
            <a:avLst/>
          </a:prstGeom>
          <a:solidFill>
            <a:srgbClr val="FFCC99">
              <a:alpha val="85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E446C276-6AA0-D7B7-3FD5-FDB0DBF77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463" y="4478338"/>
            <a:ext cx="5062537" cy="969962"/>
          </a:xfrm>
          <a:prstGeom prst="rect">
            <a:avLst/>
          </a:prstGeom>
          <a:solidFill>
            <a:srgbClr val="CCFFFF">
              <a:alpha val="48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6C4ADD67-B8A0-3437-8DCA-7C1B32DAF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8788" y="3495675"/>
            <a:ext cx="4822825" cy="439738"/>
          </a:xfrm>
          <a:prstGeom prst="rect">
            <a:avLst/>
          </a:prstGeom>
          <a:solidFill>
            <a:srgbClr val="CCFFCC">
              <a:alpha val="48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B7DA4510-6AB5-69C8-90CE-17E911F96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3935413"/>
            <a:ext cx="5029200" cy="442912"/>
          </a:xfrm>
          <a:prstGeom prst="rect">
            <a:avLst/>
          </a:prstGeom>
          <a:solidFill>
            <a:srgbClr val="CCFFCC">
              <a:alpha val="48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7370F29A-5F94-E96D-E619-87C2484D7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763" y="6015038"/>
            <a:ext cx="1676400" cy="6802437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63" name="Picture 15">
            <a:extLst>
              <a:ext uri="{FF2B5EF4-FFF2-40B4-BE49-F238E27FC236}">
                <a16:creationId xmlns:a16="http://schemas.microsoft.com/office/drawing/2014/main" id="{912B2820-0C00-2DCE-96DA-8E3F2F7EC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2992438"/>
            <a:ext cx="7669213" cy="1133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4" name="Text Box 16">
            <a:extLst>
              <a:ext uri="{FF2B5EF4-FFF2-40B4-BE49-F238E27FC236}">
                <a16:creationId xmlns:a16="http://schemas.microsoft.com/office/drawing/2014/main" id="{9F65C7B0-E96D-7C7B-AFE7-904625280F5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83406" y="9047957"/>
            <a:ext cx="3968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/>
              <a:t>Middle Road</a:t>
            </a:r>
          </a:p>
        </p:txBody>
      </p:sp>
      <p:sp>
        <p:nvSpPr>
          <p:cNvPr id="2065" name="Text Box 17">
            <a:extLst>
              <a:ext uri="{FF2B5EF4-FFF2-40B4-BE49-F238E27FC236}">
                <a16:creationId xmlns:a16="http://schemas.microsoft.com/office/drawing/2014/main" id="{B4350EBF-585D-DB3D-7A95-494D15DD6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4763" y="5448300"/>
            <a:ext cx="1258887" cy="396875"/>
          </a:xfrm>
          <a:prstGeom prst="rect">
            <a:avLst/>
          </a:prstGeom>
          <a:solidFill>
            <a:srgbClr val="CC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" b="1"/>
              <a:t>Shed</a:t>
            </a:r>
          </a:p>
        </p:txBody>
      </p:sp>
      <p:sp>
        <p:nvSpPr>
          <p:cNvPr id="2066" name="Text Box 18">
            <a:extLst>
              <a:ext uri="{FF2B5EF4-FFF2-40B4-BE49-F238E27FC236}">
                <a16:creationId xmlns:a16="http://schemas.microsoft.com/office/drawing/2014/main" id="{904205F5-9F69-112A-51C6-AEC546D5C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763" y="3111500"/>
            <a:ext cx="4402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/>
              <a:t>North Cemetery Road</a:t>
            </a:r>
          </a:p>
        </p:txBody>
      </p:sp>
      <p:sp>
        <p:nvSpPr>
          <p:cNvPr id="2067" name="Text Box 19">
            <a:extLst>
              <a:ext uri="{FF2B5EF4-FFF2-40B4-BE49-F238E27FC236}">
                <a16:creationId xmlns:a16="http://schemas.microsoft.com/office/drawing/2014/main" id="{3C663991-43BA-1A0A-96F3-CEA90B0A3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475" y="12593638"/>
            <a:ext cx="4402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South Cemetery Road</a:t>
            </a:r>
          </a:p>
        </p:txBody>
      </p:sp>
      <p:sp>
        <p:nvSpPr>
          <p:cNvPr id="2068" name="Text Box 20">
            <a:extLst>
              <a:ext uri="{FF2B5EF4-FFF2-40B4-BE49-F238E27FC236}">
                <a16:creationId xmlns:a16="http://schemas.microsoft.com/office/drawing/2014/main" id="{AE75EC5A-01BC-F9FF-D858-239C19D1459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4828381" y="9071769"/>
            <a:ext cx="3970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East Cemetery Road</a:t>
            </a:r>
          </a:p>
        </p:txBody>
      </p:sp>
      <p:sp>
        <p:nvSpPr>
          <p:cNvPr id="2069" name="AutoShape 21">
            <a:extLst>
              <a:ext uri="{FF2B5EF4-FFF2-40B4-BE49-F238E27FC236}">
                <a16:creationId xmlns:a16="http://schemas.microsoft.com/office/drawing/2014/main" id="{62604C5F-54AB-D294-794A-14D790E082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5811838"/>
            <a:ext cx="419100" cy="376237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Text Box 22">
            <a:extLst>
              <a:ext uri="{FF2B5EF4-FFF2-40B4-BE49-F238E27FC236}">
                <a16:creationId xmlns:a16="http://schemas.microsoft.com/office/drawing/2014/main" id="{411AAE37-19AB-3E47-19E9-CE46FEDBD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300" y="12526963"/>
            <a:ext cx="1887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 b="1"/>
              <a:t>Service Road</a:t>
            </a:r>
          </a:p>
        </p:txBody>
      </p:sp>
      <p:sp>
        <p:nvSpPr>
          <p:cNvPr id="2071" name="Text Box 23">
            <a:extLst>
              <a:ext uri="{FF2B5EF4-FFF2-40B4-BE49-F238E27FC236}">
                <a16:creationId xmlns:a16="http://schemas.microsoft.com/office/drawing/2014/main" id="{75328926-2407-2DE2-28AA-38955A55E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9713" y="37846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Section J</a:t>
            </a:r>
          </a:p>
        </p:txBody>
      </p:sp>
      <p:sp>
        <p:nvSpPr>
          <p:cNvPr id="2072" name="Text Box 24">
            <a:extLst>
              <a:ext uri="{FF2B5EF4-FFF2-40B4-BE49-F238E27FC236}">
                <a16:creationId xmlns:a16="http://schemas.microsoft.com/office/drawing/2014/main" id="{542284D4-AD69-6DF8-50DC-58B12D6F3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9713" y="4627563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/>
              <a:t>Section K</a:t>
            </a:r>
          </a:p>
        </p:txBody>
      </p:sp>
      <p:sp>
        <p:nvSpPr>
          <p:cNvPr id="2073" name="Text Box 25">
            <a:extLst>
              <a:ext uri="{FF2B5EF4-FFF2-40B4-BE49-F238E27FC236}">
                <a16:creationId xmlns:a16="http://schemas.microsoft.com/office/drawing/2014/main" id="{566B8AF5-52B9-358C-8124-B7C9DD12F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7621588"/>
            <a:ext cx="199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Section A</a:t>
            </a:r>
          </a:p>
        </p:txBody>
      </p:sp>
      <p:sp>
        <p:nvSpPr>
          <p:cNvPr id="2074" name="Text Box 26">
            <a:extLst>
              <a:ext uri="{FF2B5EF4-FFF2-40B4-BE49-F238E27FC236}">
                <a16:creationId xmlns:a16="http://schemas.microsoft.com/office/drawing/2014/main" id="{383C51C6-135B-5454-903A-2C3C9632F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538" y="11210925"/>
            <a:ext cx="1990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Section B</a:t>
            </a:r>
          </a:p>
        </p:txBody>
      </p:sp>
      <p:sp>
        <p:nvSpPr>
          <p:cNvPr id="2078" name="Text Box 30">
            <a:extLst>
              <a:ext uri="{FF2B5EF4-FFF2-40B4-BE49-F238E27FC236}">
                <a16:creationId xmlns:a16="http://schemas.microsoft.com/office/drawing/2014/main" id="{794CE70D-9BDF-6B70-32C8-11457DFE463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4554538" y="7473950"/>
            <a:ext cx="2647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Section F</a:t>
            </a:r>
          </a:p>
        </p:txBody>
      </p:sp>
      <p:sp>
        <p:nvSpPr>
          <p:cNvPr id="2079" name="Text Box 31">
            <a:extLst>
              <a:ext uri="{FF2B5EF4-FFF2-40B4-BE49-F238E27FC236}">
                <a16:creationId xmlns:a16="http://schemas.microsoft.com/office/drawing/2014/main" id="{A8EADB00-7135-C13D-CDF1-E961AA870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2063" y="9709150"/>
            <a:ext cx="16351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 b="1"/>
              <a:t>Memorial Garden</a:t>
            </a:r>
          </a:p>
        </p:txBody>
      </p:sp>
      <p:sp>
        <p:nvSpPr>
          <p:cNvPr id="2080" name="Text Box 32">
            <a:extLst>
              <a:ext uri="{FF2B5EF4-FFF2-40B4-BE49-F238E27FC236}">
                <a16:creationId xmlns:a16="http://schemas.microsoft.com/office/drawing/2014/main" id="{25E3DF8E-02EA-9792-0EE1-C3AE7D8CC71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726237" y="9067801"/>
            <a:ext cx="2644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 Future Section</a:t>
            </a:r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B2D6780A-E443-0BD2-36EB-5F5B89A92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4763" y="14138275"/>
            <a:ext cx="3983037" cy="568325"/>
          </a:xfrm>
          <a:prstGeom prst="rect">
            <a:avLst/>
          </a:prstGeom>
          <a:solidFill>
            <a:srgbClr val="CC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Text Box 34">
            <a:extLst>
              <a:ext uri="{FF2B5EF4-FFF2-40B4-BE49-F238E27FC236}">
                <a16:creationId xmlns:a16="http://schemas.microsoft.com/office/drawing/2014/main" id="{A0FF697C-60C6-4DE8-9241-18C43DB12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8925" y="13111163"/>
            <a:ext cx="2306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 Future Section</a:t>
            </a:r>
          </a:p>
        </p:txBody>
      </p:sp>
      <p:sp>
        <p:nvSpPr>
          <p:cNvPr id="2083" name="AutoShape 35">
            <a:extLst>
              <a:ext uri="{FF2B5EF4-FFF2-40B4-BE49-F238E27FC236}">
                <a16:creationId xmlns:a16="http://schemas.microsoft.com/office/drawing/2014/main" id="{62C180AA-E13A-2E1A-8E87-BBA17AA829DA}"/>
              </a:ext>
            </a:extLst>
          </p:cNvPr>
          <p:cNvSpPr>
            <a:spLocks noChangeArrowheads="1"/>
          </p:cNvSpPr>
          <p:nvPr/>
        </p:nvSpPr>
        <p:spPr bwMode="auto">
          <a:xfrm rot="-1282237">
            <a:off x="6111875" y="5600700"/>
            <a:ext cx="1466850" cy="261938"/>
          </a:xfrm>
          <a:prstGeom prst="leftArrow">
            <a:avLst>
              <a:gd name="adj1" fmla="val 50000"/>
              <a:gd name="adj2" fmla="val 14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4" name="Text Box 36">
            <a:extLst>
              <a:ext uri="{FF2B5EF4-FFF2-40B4-BE49-F238E27FC236}">
                <a16:creationId xmlns:a16="http://schemas.microsoft.com/office/drawing/2014/main" id="{8AD889C3-B8F0-2B9A-83D6-2E1C732D3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725" y="4875213"/>
            <a:ext cx="1981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You are Here</a:t>
            </a:r>
          </a:p>
        </p:txBody>
      </p:sp>
      <p:sp>
        <p:nvSpPr>
          <p:cNvPr id="2085" name="Text Box 37">
            <a:extLst>
              <a:ext uri="{FF2B5EF4-FFF2-40B4-BE49-F238E27FC236}">
                <a16:creationId xmlns:a16="http://schemas.microsoft.com/office/drawing/2014/main" id="{9827FBD4-FFCA-A9BF-0104-0B30F4314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32138" y="2362200"/>
            <a:ext cx="8001000" cy="4456113"/>
          </a:xfrm>
          <a:prstGeom prst="rect">
            <a:avLst/>
          </a:prstGeom>
          <a:solidFill>
            <a:srgbClr val="CCFFCC"/>
          </a:solidFill>
          <a:ln w="9525">
            <a:solidFill>
              <a:srgbClr val="339966"/>
            </a:solidFill>
            <a:miter lim="800000"/>
            <a:headEnd/>
            <a:tailEnd/>
          </a:ln>
          <a:effectLst>
            <a:outerShdw dist="143684" dir="2700000" algn="ctr" rotWithShape="0">
              <a:srgbClr val="006600">
                <a:alpha val="50000"/>
              </a:srgbClr>
            </a:outerShdw>
          </a:effectLst>
        </p:spPr>
        <p:txBody>
          <a:bodyPr>
            <a:spAutoFit/>
          </a:bodyPr>
          <a:lstStyle>
            <a:lvl1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 b="1" dirty="0">
                <a:solidFill>
                  <a:srgbClr val="000000"/>
                </a:solidFill>
                <a:latin typeface="BRADDON" pitchFamily="2" charset="0"/>
              </a:rPr>
              <a:t>Maplewood Cemetery Association is a not for profit, charitable, volunteer run organization. </a:t>
            </a:r>
          </a:p>
          <a:p>
            <a:pPr algn="ctr">
              <a:spcBef>
                <a:spcPct val="50000"/>
              </a:spcBef>
            </a:pPr>
            <a:r>
              <a:rPr lang="en-US" altLang="en-US" sz="4400" b="1" dirty="0">
                <a:solidFill>
                  <a:srgbClr val="000000"/>
                </a:solidFill>
                <a:latin typeface="BRADDON" pitchFamily="2" charset="0"/>
              </a:rPr>
              <a:t>Please contact us if you would like to volunteer.</a:t>
            </a:r>
          </a:p>
        </p:txBody>
      </p:sp>
      <p:sp>
        <p:nvSpPr>
          <p:cNvPr id="2086" name="Text Box 38">
            <a:extLst>
              <a:ext uri="{FF2B5EF4-FFF2-40B4-BE49-F238E27FC236}">
                <a16:creationId xmlns:a16="http://schemas.microsoft.com/office/drawing/2014/main" id="{D616AAB8-2DDE-FFBE-D44E-5249F2892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56438" y="7381810"/>
            <a:ext cx="8323263" cy="597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/>
              <a:t>The Maplewood Cemetery</a:t>
            </a:r>
          </a:p>
          <a:p>
            <a:pPr algn="ctr"/>
            <a:r>
              <a:rPr lang="en-US" altLang="en-US" sz="4000" b="1" dirty="0"/>
              <a:t>Is regulated by the</a:t>
            </a:r>
          </a:p>
          <a:p>
            <a:pPr algn="ctr"/>
            <a:r>
              <a:rPr lang="en-US" altLang="en-US" sz="4000" b="1" dirty="0"/>
              <a:t>New York State Cemetery Board</a:t>
            </a:r>
          </a:p>
          <a:p>
            <a:pPr algn="ctr"/>
            <a:endParaRPr lang="en-US" altLang="en-US" sz="4000" dirty="0"/>
          </a:p>
          <a:p>
            <a:pPr algn="ctr"/>
            <a:r>
              <a:rPr lang="en-US" altLang="en-US" sz="4000" b="1" u="sng" dirty="0"/>
              <a:t>Cemetery Contact:</a:t>
            </a:r>
          </a:p>
          <a:p>
            <a:pPr algn="ctr"/>
            <a:endParaRPr lang="en-US" altLang="en-US" sz="1800" b="1" dirty="0"/>
          </a:p>
          <a:p>
            <a:pPr algn="ctr"/>
            <a:r>
              <a:rPr lang="en-US" altLang="en-US" b="1" dirty="0"/>
              <a:t>Scott - Superintendent</a:t>
            </a:r>
          </a:p>
          <a:p>
            <a:pPr algn="ctr"/>
            <a:r>
              <a:rPr lang="en-US" altLang="en-US" b="1" dirty="0"/>
              <a:t>(585) 672-1020</a:t>
            </a:r>
          </a:p>
          <a:p>
            <a:pPr algn="ctr"/>
            <a:r>
              <a:rPr lang="en-US" altLang="en-US" sz="2400" b="1" dirty="0"/>
              <a:t>For further information or questions contact</a:t>
            </a:r>
          </a:p>
          <a:p>
            <a:pPr algn="ctr"/>
            <a:r>
              <a:rPr lang="en-US" altLang="en-US" sz="2400" b="1" dirty="0"/>
              <a:t>NYS Division of Cemeteries: </a:t>
            </a:r>
          </a:p>
          <a:p>
            <a:pPr algn="ctr"/>
            <a:r>
              <a:rPr lang="en-US" altLang="en-US" sz="2400" b="1" dirty="0"/>
              <a:t>Buffalo Office (716) 847-7101</a:t>
            </a:r>
          </a:p>
        </p:txBody>
      </p:sp>
      <p:sp>
        <p:nvSpPr>
          <p:cNvPr id="2088" name="Text Box 40">
            <a:extLst>
              <a:ext uri="{FF2B5EF4-FFF2-40B4-BE49-F238E27FC236}">
                <a16:creationId xmlns:a16="http://schemas.microsoft.com/office/drawing/2014/main" id="{4ACCF96E-872A-75CF-BC16-E12B70419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1263" y="12629400"/>
            <a:ext cx="69596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b="1" dirty="0">
                <a:solidFill>
                  <a:srgbClr val="0000FF"/>
                </a:solidFill>
              </a:rPr>
              <a:t>Info@MaplewoodCemetery.org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endParaRPr lang="en-US" altLang="en-US" sz="2800" dirty="0"/>
          </a:p>
          <a:p>
            <a:pPr algn="ctr"/>
            <a:r>
              <a:rPr lang="en-US" altLang="en-US" sz="2800" b="1" i="1" dirty="0">
                <a:solidFill>
                  <a:srgbClr val="000000"/>
                </a:solidFill>
              </a:rPr>
              <a:t>Or on the Internet at:</a:t>
            </a:r>
          </a:p>
          <a:p>
            <a:pPr algn="ctr"/>
            <a:r>
              <a:rPr lang="en-US" altLang="en-US" sz="3200" b="1" dirty="0">
                <a:solidFill>
                  <a:srgbClr val="0000FF"/>
                </a:solidFill>
              </a:rPr>
              <a:t>www.MaplewoodCemetery.org</a:t>
            </a:r>
            <a:endParaRPr lang="en-US" altLang="en-US" sz="3200" dirty="0">
              <a:solidFill>
                <a:srgbClr val="0000FF"/>
              </a:solidFill>
            </a:endParaRPr>
          </a:p>
        </p:txBody>
      </p:sp>
      <p:sp>
        <p:nvSpPr>
          <p:cNvPr id="2095" name="Text Box 47">
            <a:extLst>
              <a:ext uri="{FF2B5EF4-FFF2-40B4-BE49-F238E27FC236}">
                <a16:creationId xmlns:a16="http://schemas.microsoft.com/office/drawing/2014/main" id="{63CC23F9-2978-A50D-B82B-DF1F34A32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7463" y="2270125"/>
            <a:ext cx="426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b="1"/>
              <a:t>Henrietta, NY 14467</a:t>
            </a:r>
          </a:p>
        </p:txBody>
      </p:sp>
      <p:sp>
        <p:nvSpPr>
          <p:cNvPr id="2099" name="Rectangle 51">
            <a:extLst>
              <a:ext uri="{FF2B5EF4-FFF2-40B4-BE49-F238E27FC236}">
                <a16:creationId xmlns:a16="http://schemas.microsoft.com/office/drawing/2014/main" id="{BBDD7B35-CCE6-7604-4816-03CE43F20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0" y="12966700"/>
            <a:ext cx="1600200" cy="1143000"/>
          </a:xfrm>
          <a:prstGeom prst="rect">
            <a:avLst/>
          </a:prstGeom>
          <a:solidFill>
            <a:srgbClr val="33CCCC">
              <a:alpha val="69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97" name="Picture 49">
            <a:extLst>
              <a:ext uri="{FF2B5EF4-FFF2-40B4-BE49-F238E27FC236}">
                <a16:creationId xmlns:a16="http://schemas.microsoft.com/office/drawing/2014/main" id="{74DABC28-607D-7442-B2F5-1E4005F96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40406">
            <a:off x="1212790" y="583299"/>
            <a:ext cx="1873369" cy="1720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8" name="Text Box 50">
            <a:extLst>
              <a:ext uri="{FF2B5EF4-FFF2-40B4-BE49-F238E27FC236}">
                <a16:creationId xmlns:a16="http://schemas.microsoft.com/office/drawing/2014/main" id="{FE34CDCE-84C2-2A2D-4C3F-10B46B509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6837" y="14720887"/>
            <a:ext cx="185166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351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351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 i="1" dirty="0">
                <a:solidFill>
                  <a:srgbClr val="0000FF"/>
                </a:solidFill>
              </a:rPr>
              <a:t>Please observe the Cemetery Rules &amp; Regulations at all times</a:t>
            </a:r>
          </a:p>
          <a:p>
            <a:pPr algn="ctr"/>
            <a:r>
              <a:rPr lang="en-US" altLang="en-US" b="1" i="1" dirty="0">
                <a:solidFill>
                  <a:srgbClr val="0000FF"/>
                </a:solidFill>
              </a:rPr>
              <a:t>Open from Dawn to Dusk Daily</a:t>
            </a:r>
            <a:endParaRPr lang="en-US" altLang="en-US" dirty="0"/>
          </a:p>
        </p:txBody>
      </p:sp>
      <p:sp>
        <p:nvSpPr>
          <p:cNvPr id="2076" name="Text Box 28">
            <a:extLst>
              <a:ext uri="{FF2B5EF4-FFF2-40B4-BE49-F238E27FC236}">
                <a16:creationId xmlns:a16="http://schemas.microsoft.com/office/drawing/2014/main" id="{ED3C2708-57A3-30A4-39DA-3D772E043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3763" y="13288963"/>
            <a:ext cx="209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Section H</a:t>
            </a:r>
          </a:p>
        </p:txBody>
      </p:sp>
      <p:sp>
        <p:nvSpPr>
          <p:cNvPr id="2100" name="Rectangle 52">
            <a:extLst>
              <a:ext uri="{FF2B5EF4-FFF2-40B4-BE49-F238E27FC236}">
                <a16:creationId xmlns:a16="http://schemas.microsoft.com/office/drawing/2014/main" id="{7789A2FC-90F5-C846-47C3-3E7B89B3F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700" y="12966700"/>
            <a:ext cx="3200400" cy="1143000"/>
          </a:xfrm>
          <a:prstGeom prst="rect">
            <a:avLst/>
          </a:prstGeom>
          <a:solidFill>
            <a:srgbClr val="FFFF99">
              <a:alpha val="8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Text Box 27">
            <a:extLst>
              <a:ext uri="{FF2B5EF4-FFF2-40B4-BE49-F238E27FC236}">
                <a16:creationId xmlns:a16="http://schemas.microsoft.com/office/drawing/2014/main" id="{760185C3-0675-A50A-B559-19DDC7BE5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0888" y="13288963"/>
            <a:ext cx="1979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Section C</a:t>
            </a:r>
          </a:p>
        </p:txBody>
      </p:sp>
      <p:sp>
        <p:nvSpPr>
          <p:cNvPr id="2101" name="Rectangle 53">
            <a:extLst>
              <a:ext uri="{FF2B5EF4-FFF2-40B4-BE49-F238E27FC236}">
                <a16:creationId xmlns:a16="http://schemas.microsoft.com/office/drawing/2014/main" id="{A04C565E-E310-BDB2-3CA7-42A345154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400" y="6083300"/>
            <a:ext cx="609600" cy="6629400"/>
          </a:xfrm>
          <a:prstGeom prst="rect">
            <a:avLst/>
          </a:prstGeom>
          <a:solidFill>
            <a:srgbClr val="99CC00">
              <a:alpha val="71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Text Box 29">
            <a:extLst>
              <a:ext uri="{FF2B5EF4-FFF2-40B4-BE49-F238E27FC236}">
                <a16:creationId xmlns:a16="http://schemas.microsoft.com/office/drawing/2014/main" id="{DE810E5F-E119-9806-0E2F-0A93BCAB357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352800" y="9072563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Section 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967418-0519-75E8-17CE-539DC59F0C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762" y="3158123"/>
            <a:ext cx="5584602" cy="54903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2065EE-E865-FD39-7176-550AEB759160}"/>
              </a:ext>
            </a:extLst>
          </p:cNvPr>
          <p:cNvSpPr txBox="1"/>
          <p:nvPr/>
        </p:nvSpPr>
        <p:spPr>
          <a:xfrm>
            <a:off x="1553234" y="3052763"/>
            <a:ext cx="912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#1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2A6A2F-0C71-37C6-D69F-967ACF6EC314}"/>
              </a:ext>
            </a:extLst>
          </p:cNvPr>
          <p:cNvSpPr txBox="1"/>
          <p:nvPr/>
        </p:nvSpPr>
        <p:spPr>
          <a:xfrm>
            <a:off x="1553234" y="5486400"/>
            <a:ext cx="912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#2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42EB2-049F-CAA7-5F66-8F5D061C0BBD}"/>
              </a:ext>
            </a:extLst>
          </p:cNvPr>
          <p:cNvSpPr txBox="1"/>
          <p:nvPr/>
        </p:nvSpPr>
        <p:spPr>
          <a:xfrm>
            <a:off x="1553234" y="10478869"/>
            <a:ext cx="912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#3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BC1F20-E652-EF5C-2C38-7F977431EB94}"/>
              </a:ext>
            </a:extLst>
          </p:cNvPr>
          <p:cNvSpPr txBox="1"/>
          <p:nvPr/>
        </p:nvSpPr>
        <p:spPr>
          <a:xfrm>
            <a:off x="1553234" y="12536269"/>
            <a:ext cx="912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#4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293D0F-2845-52EC-B9AD-6917B02C6B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0774" y="9390149"/>
            <a:ext cx="2540579" cy="25405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351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3510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154</Words>
  <Application>Microsoft Office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BRADDON</vt:lpstr>
      <vt:lpstr>Old English Text MT</vt:lpstr>
      <vt:lpstr>Default Design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Gary Stockmaster</dc:creator>
  <cp:lastModifiedBy>Gary Stockmaster</cp:lastModifiedBy>
  <cp:revision>34</cp:revision>
  <dcterms:created xsi:type="dcterms:W3CDTF">2010-08-19T12:40:08Z</dcterms:created>
  <dcterms:modified xsi:type="dcterms:W3CDTF">2024-07-23T12:14:20Z</dcterms:modified>
</cp:coreProperties>
</file>