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58" r:id="rId4"/>
    <p:sldId id="260" r:id="rId5"/>
  </p:sldIdLst>
  <p:sldSz cx="9144000" cy="6858000" type="letter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914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2428F2D-97CC-720A-4942-F3126AB3C48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5F51FA5-249D-CCAD-1EE9-8A8F1B62829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A21FE9C-6F04-F459-D842-22A0B098A86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E4618AB-AA2B-5106-6464-FA400A70E6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3238"/>
            <a:ext cx="5486400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13891EC-12BC-1B9D-1DDA-31B4321869C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324F638-CD09-A61C-BE73-2CE4496B92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6883E3B-CB9E-4DF1-83B0-98395D19A0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BFBBDE8-90F8-E5A8-57A9-F533C93F6B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718C8E-0543-4C58-9756-727C14C596B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9D607553-2319-8641-8E78-BAEBA0C996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D65F1C9-A4B6-EFCE-4DB4-5B13CE311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0AABACB-E116-ADAA-1342-8D8C3731E0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318DD9-3435-40DA-A002-729BADBE75C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8911A879-C17C-BAAF-F4E0-A49E6CA213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68E0C2E-56FA-F8E2-BB02-0010EFB383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AB406C-10C4-8E99-4DA3-F7CF749AEE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4BB79-C618-4298-A95B-BCA1283BD5E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3AC9B9DC-B31C-35DD-3FE1-B7CB18BAD7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FC6A683-7EA8-C991-79FC-A60C4B3330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8228E16-05FA-7CEB-1940-FD0640B12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3E5E45-DDD8-4DF3-9148-E110665BDF6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BD9A4BE7-8595-C224-FAE4-F4E151FFD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E6B92E3-FFD1-2327-3B9A-4A9F455413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0A08D-C20A-217E-9D72-6D08573C0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FF9107-F91B-2A45-F942-F2A10B569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E309E1-C1EE-6169-8E8D-4076D65552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195343-E0DC-4D14-A621-EC1240E349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76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56314-A159-FBA1-BB2B-FB7AFD996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986EB2-8AA4-C5FF-55A2-B6AD0973D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C7F36-A97E-419A-92FA-56571580CF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5B5C2E-2A25-4234-8F62-ACED2D2BF1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6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131B1C-52C1-F6E9-FE96-D1A1EE8FE4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3BBDD-3C1D-83A5-3FD1-305F3BA2E5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094E4-6C74-03A1-56BF-AC6C5C43F7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A5DBD-52F0-4268-B561-CAD9D5FF62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0001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1632B-4F29-ED22-8B7B-9F4A97EA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06B8A-8297-CDD6-12A4-11196D359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31D6BE-568E-A471-2C28-5ECF0DD7FA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A48FF8-E694-4842-B386-D50E9EB4B7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48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A23D5-E025-EAD6-BEC9-8BE20DA89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F4691-7EDA-2DCD-0730-0622A5552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2B68C-E399-3046-7034-C3B29756E3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10A29E-7984-4BAA-883D-7A03D3A9D3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27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2D8DD-B23B-F1F5-6406-86CDA0934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86C6F-EC17-2D54-7F14-E5CF66C3B6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E07ED-CC27-69FE-D721-2285F7B5E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6B89E1-D155-FA33-7948-3BEF3BC999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4750E3C-6F33-4E3F-B18B-771199B1D4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29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CA4D3-9D43-735B-93D6-5A2BA0B0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39969-119A-B858-CBAF-40F2000EE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AC477C-1D34-14C0-3CD7-0E90DCD0D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4DB7A8-7642-8BA2-50FF-63CA4BE1AA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1AEA0E-10EA-AA22-B7C3-3C6D1E42A6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EA9E07-4A9A-8836-F066-12D9C8AAE2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BD0F2B-1179-4B9E-8467-667291BD90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329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D04F1-782D-72A7-17CA-E8ADB637F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38F0A6-7947-F383-73E7-A0E4224846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2C365D-5C7E-4990-9A5E-9C481D93A7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84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D29798-2F63-23C6-C5FB-4955937B2C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572F1C-0ABD-4EFE-9FF7-668D32F34A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13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B451B-B0BD-1E78-B42E-276264F53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A1A0E-7487-B618-46A2-F012EA56A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58894D-5E9F-922C-9DA7-26F3625A6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3863EB-AF25-8194-025A-ABE6EFB638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5844757-A467-4EEF-AE60-0A55CA79EA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77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7C4A2-9A7B-C0AD-AADE-EC8CDCA40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384FC3-EDDC-994A-DAA1-AA856499C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49C62-BBFD-B9F8-2DE9-CC05E5A9A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E7EA4A-0A8C-B0A9-460A-A4823FFA3F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798231-0825-4CFB-90FB-AC081D798B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34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>
            <a:extLst>
              <a:ext uri="{FF2B5EF4-FFF2-40B4-BE49-F238E27FC236}">
                <a16:creationId xmlns:a16="http://schemas.microsoft.com/office/drawing/2014/main" id="{72BF5D27-E905-7541-2199-A87B4069C7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400800"/>
            <a:ext cx="609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6DAC77-71C9-484A-8794-1A62A3D08A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AutoShape 5">
            <a:extLst>
              <a:ext uri="{FF2B5EF4-FFF2-40B4-BE49-F238E27FC236}">
                <a16:creationId xmlns:a16="http://schemas.microsoft.com/office/drawing/2014/main" id="{7DB8B5EB-F99F-C639-FC15-B68099AC7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1020763"/>
            <a:ext cx="2895600" cy="1981200"/>
          </a:xfrm>
          <a:prstGeom prst="roundRect">
            <a:avLst>
              <a:gd name="adj" fmla="val 16667"/>
            </a:avLst>
          </a:prstGeom>
          <a:solidFill>
            <a:schemeClr val="accent1">
              <a:alpha val="48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AD7DF901-E4FD-CF93-DFB6-7D95AE0D1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938" y="1314450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/>
              <a:t>0109</a:t>
            </a: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EBE73230-0E31-DEF2-11B5-7FED0E825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087563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/>
              <a:t>0108</a:t>
            </a:r>
          </a:p>
        </p:txBody>
      </p:sp>
      <p:sp>
        <p:nvSpPr>
          <p:cNvPr id="2056" name="Line 8">
            <a:extLst>
              <a:ext uri="{FF2B5EF4-FFF2-40B4-BE49-F238E27FC236}">
                <a16:creationId xmlns:a16="http://schemas.microsoft.com/office/drawing/2014/main" id="{CBFA35AD-4FDE-83F1-3A72-1160B2DC0F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01136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AutoShape 10">
            <a:extLst>
              <a:ext uri="{FF2B5EF4-FFF2-40B4-BE49-F238E27FC236}">
                <a16:creationId xmlns:a16="http://schemas.microsoft.com/office/drawing/2014/main" id="{B9BCA683-A939-DBEB-BE48-0B24EEA9D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6100" y="3992563"/>
            <a:ext cx="2895600" cy="1981200"/>
          </a:xfrm>
          <a:prstGeom prst="roundRect">
            <a:avLst>
              <a:gd name="adj" fmla="val 16667"/>
            </a:avLst>
          </a:prstGeom>
          <a:solidFill>
            <a:schemeClr val="accent1">
              <a:alpha val="48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Text Box 11">
            <a:extLst>
              <a:ext uri="{FF2B5EF4-FFF2-40B4-BE49-F238E27FC236}">
                <a16:creationId xmlns:a16="http://schemas.microsoft.com/office/drawing/2014/main" id="{2051C098-5D3A-7BB8-C108-B6BD35F73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7138" y="4286250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/>
              <a:t>0109</a:t>
            </a:r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AE9D326D-6F73-3F17-505F-40E56ACA4CB0}"/>
              </a:ext>
            </a:extLst>
          </p:cNvPr>
          <p:cNvSpPr txBox="1">
            <a:spLocks noChangeArrowheads="1"/>
          </p:cNvSpPr>
          <p:nvPr/>
        </p:nvSpPr>
        <p:spPr bwMode="auto">
          <a:xfrm flipV="1">
            <a:off x="3776663" y="5059363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/>
              <a:t>0108</a:t>
            </a:r>
          </a:p>
        </p:txBody>
      </p:sp>
      <p:sp>
        <p:nvSpPr>
          <p:cNvPr id="2061" name="Line 13">
            <a:extLst>
              <a:ext uri="{FF2B5EF4-FFF2-40B4-BE49-F238E27FC236}">
                <a16:creationId xmlns:a16="http://schemas.microsoft.com/office/drawing/2014/main" id="{34967538-60C4-23CE-D5A8-0E493D8D298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4983163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AutoShape 14">
            <a:extLst>
              <a:ext uri="{FF2B5EF4-FFF2-40B4-BE49-F238E27FC236}">
                <a16:creationId xmlns:a16="http://schemas.microsoft.com/office/drawing/2014/main" id="{1ACC66B4-6E53-1C81-5563-5C3F18C95196}"/>
              </a:ext>
            </a:extLst>
          </p:cNvPr>
          <p:cNvSpPr>
            <a:spLocks/>
          </p:cNvSpPr>
          <p:nvPr/>
        </p:nvSpPr>
        <p:spPr bwMode="auto">
          <a:xfrm rot="16200000">
            <a:off x="4033838" y="2659063"/>
            <a:ext cx="381000" cy="457200"/>
          </a:xfrm>
          <a:prstGeom prst="leftBrace">
            <a:avLst>
              <a:gd name="adj1" fmla="val 1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AutoShape 15">
            <a:extLst>
              <a:ext uri="{FF2B5EF4-FFF2-40B4-BE49-F238E27FC236}">
                <a16:creationId xmlns:a16="http://schemas.microsoft.com/office/drawing/2014/main" id="{3D43B3BE-2ABD-588A-D03C-5E850AC9E826}"/>
              </a:ext>
            </a:extLst>
          </p:cNvPr>
          <p:cNvSpPr>
            <a:spLocks/>
          </p:cNvSpPr>
          <p:nvPr/>
        </p:nvSpPr>
        <p:spPr bwMode="auto">
          <a:xfrm rot="16200000">
            <a:off x="4533900" y="2659063"/>
            <a:ext cx="381000" cy="457200"/>
          </a:xfrm>
          <a:prstGeom prst="leftBrace">
            <a:avLst>
              <a:gd name="adj1" fmla="val 1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AutoShape 16">
            <a:extLst>
              <a:ext uri="{FF2B5EF4-FFF2-40B4-BE49-F238E27FC236}">
                <a16:creationId xmlns:a16="http://schemas.microsoft.com/office/drawing/2014/main" id="{8E71B741-7D9E-783D-A46C-EC6727EB4FD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724400" y="3154363"/>
            <a:ext cx="457200" cy="4572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AutoShape 17">
            <a:extLst>
              <a:ext uri="{FF2B5EF4-FFF2-40B4-BE49-F238E27FC236}">
                <a16:creationId xmlns:a16="http://schemas.microsoft.com/office/drawing/2014/main" id="{727A9643-CD46-E33A-E953-6F3395C9FD43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3841750" y="3154363"/>
            <a:ext cx="457200" cy="4572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Text Box 18">
            <a:extLst>
              <a:ext uri="{FF2B5EF4-FFF2-40B4-BE49-F238E27FC236}">
                <a16:creationId xmlns:a16="http://schemas.microsoft.com/office/drawing/2014/main" id="{FC655F71-297B-CD63-6315-772911BF4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154363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Row # (01-25)</a:t>
            </a:r>
          </a:p>
        </p:txBody>
      </p:sp>
      <p:sp>
        <p:nvSpPr>
          <p:cNvPr id="2067" name="Text Box 19">
            <a:extLst>
              <a:ext uri="{FF2B5EF4-FFF2-40B4-BE49-F238E27FC236}">
                <a16:creationId xmlns:a16="http://schemas.microsoft.com/office/drawing/2014/main" id="{A80CFE6E-279D-E45D-3DB2-0089792E8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154363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Grave # (01-27)</a:t>
            </a:r>
          </a:p>
        </p:txBody>
      </p:sp>
      <p:sp>
        <p:nvSpPr>
          <p:cNvPr id="2068" name="Text Box 20">
            <a:extLst>
              <a:ext uri="{FF2B5EF4-FFF2-40B4-BE49-F238E27FC236}">
                <a16:creationId xmlns:a16="http://schemas.microsoft.com/office/drawing/2014/main" id="{55B70BB8-3755-A596-6BB5-70907BBCB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715963"/>
            <a:ext cx="1828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/>
              <a:t>(Same orientation)</a:t>
            </a:r>
          </a:p>
        </p:txBody>
      </p:sp>
      <p:sp>
        <p:nvSpPr>
          <p:cNvPr id="2069" name="Text Box 21">
            <a:extLst>
              <a:ext uri="{FF2B5EF4-FFF2-40B4-BE49-F238E27FC236}">
                <a16:creationId xmlns:a16="http://schemas.microsoft.com/office/drawing/2014/main" id="{7AA53C6D-7055-18BE-CFF8-02BB46967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973763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/>
              <a:t>(Reverse orientation, as shown in mfg catalog)</a:t>
            </a:r>
          </a:p>
        </p:txBody>
      </p:sp>
      <p:sp>
        <p:nvSpPr>
          <p:cNvPr id="2070" name="Text Box 22">
            <a:extLst>
              <a:ext uri="{FF2B5EF4-FFF2-40B4-BE49-F238E27FC236}">
                <a16:creationId xmlns:a16="http://schemas.microsoft.com/office/drawing/2014/main" id="{4043B920-5582-1082-1F47-704F5B8E7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087563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Numbered Grave Corner Marker</a:t>
            </a:r>
          </a:p>
        </p:txBody>
      </p:sp>
      <p:sp>
        <p:nvSpPr>
          <p:cNvPr id="2071" name="Text Box 23">
            <a:extLst>
              <a:ext uri="{FF2B5EF4-FFF2-40B4-BE49-F238E27FC236}">
                <a16:creationId xmlns:a16="http://schemas.microsoft.com/office/drawing/2014/main" id="{71D8498C-CC9F-5336-025D-26486CFD8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249363"/>
            <a:ext cx="213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Adjacent Grave Corner Marker </a:t>
            </a:r>
            <a:r>
              <a:rPr lang="en-US" altLang="en-US" sz="1200"/>
              <a:t>(1)</a:t>
            </a:r>
          </a:p>
        </p:txBody>
      </p:sp>
      <p:sp>
        <p:nvSpPr>
          <p:cNvPr id="2072" name="AutoShape 24">
            <a:extLst>
              <a:ext uri="{FF2B5EF4-FFF2-40B4-BE49-F238E27FC236}">
                <a16:creationId xmlns:a16="http://schemas.microsoft.com/office/drawing/2014/main" id="{D7E43693-E872-0721-4C72-29CF58800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316163"/>
            <a:ext cx="381000" cy="228600"/>
          </a:xfrm>
          <a:prstGeom prst="notchedRightArrow">
            <a:avLst>
              <a:gd name="adj1" fmla="val 50000"/>
              <a:gd name="adj2" fmla="val 41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Text Box 25">
            <a:extLst>
              <a:ext uri="{FF2B5EF4-FFF2-40B4-BE49-F238E27FC236}">
                <a16:creationId xmlns:a16="http://schemas.microsoft.com/office/drawing/2014/main" id="{A00C4D7D-5005-5354-6150-5E03D73E5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066800"/>
            <a:ext cx="1828800" cy="84772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/>
              <a:t>Grave / Lot Markers</a:t>
            </a:r>
          </a:p>
        </p:txBody>
      </p:sp>
      <p:sp>
        <p:nvSpPr>
          <p:cNvPr id="2074" name="Text Box 26">
            <a:extLst>
              <a:ext uri="{FF2B5EF4-FFF2-40B4-BE49-F238E27FC236}">
                <a16:creationId xmlns:a16="http://schemas.microsoft.com/office/drawing/2014/main" id="{35ED021C-D403-AA42-0D6D-D5EFE3CF7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76200"/>
            <a:ext cx="708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>
                <a:latin typeface="Old English Text MT" panose="03040902040508030806" pitchFamily="66" charset="0"/>
              </a:rPr>
              <a:t>Maplewood Cemetery Association</a:t>
            </a:r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3D63FADF-A47A-1CB5-9DD0-84DE0C3A7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486400"/>
            <a:ext cx="160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/>
              <a:t>Using J. DeFontes, Co #5X52R cast aluminum lot markers</a:t>
            </a:r>
          </a:p>
        </p:txBody>
      </p:sp>
      <p:sp>
        <p:nvSpPr>
          <p:cNvPr id="2077" name="Text Box 29">
            <a:extLst>
              <a:ext uri="{FF2B5EF4-FFF2-40B4-BE49-F238E27FC236}">
                <a16:creationId xmlns:a16="http://schemas.microsoft.com/office/drawing/2014/main" id="{6C8E0505-A479-B674-C0EF-05985FB8E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114800"/>
            <a:ext cx="20574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/>
              <a:t>Placed at head end of lots (of 4 graves) as indicated on Grever &amp; Ward North Section Plan</a:t>
            </a:r>
          </a:p>
        </p:txBody>
      </p:sp>
      <p:sp>
        <p:nvSpPr>
          <p:cNvPr id="2078" name="AutoShape 30">
            <a:extLst>
              <a:ext uri="{FF2B5EF4-FFF2-40B4-BE49-F238E27FC236}">
                <a16:creationId xmlns:a16="http://schemas.microsoft.com/office/drawing/2014/main" id="{37428F73-3D42-888B-DEEF-3B4E2E19C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468438"/>
            <a:ext cx="381000" cy="228600"/>
          </a:xfrm>
          <a:prstGeom prst="notchedRightArrow">
            <a:avLst>
              <a:gd name="adj1" fmla="val 50000"/>
              <a:gd name="adj2" fmla="val 41667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Text Box 31">
            <a:extLst>
              <a:ext uri="{FF2B5EF4-FFF2-40B4-BE49-F238E27FC236}">
                <a16:creationId xmlns:a16="http://schemas.microsoft.com/office/drawing/2014/main" id="{2C0E64D1-50BC-D9E0-A086-2A4141EFE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86400"/>
            <a:ext cx="2133600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Note (1): Adjacent Grave # may be blank if row begins or ends at the designated end of a lot of 4 graves)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AutoShape 6">
            <a:extLst>
              <a:ext uri="{FF2B5EF4-FFF2-40B4-BE49-F238E27FC236}">
                <a16:creationId xmlns:a16="http://schemas.microsoft.com/office/drawing/2014/main" id="{5A2936EF-25B5-9C1E-3DFC-22F42CA63035}"/>
              </a:ext>
            </a:extLst>
          </p:cNvPr>
          <p:cNvSpPr>
            <a:spLocks/>
          </p:cNvSpPr>
          <p:nvPr/>
        </p:nvSpPr>
        <p:spPr bwMode="auto">
          <a:xfrm>
            <a:off x="3352800" y="2955925"/>
            <a:ext cx="685800" cy="381000"/>
          </a:xfrm>
          <a:prstGeom prst="leftBrace">
            <a:avLst>
              <a:gd name="adj1" fmla="val 8333"/>
              <a:gd name="adj2" fmla="val 4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>
            <a:extLst>
              <a:ext uri="{FF2B5EF4-FFF2-40B4-BE49-F238E27FC236}">
                <a16:creationId xmlns:a16="http://schemas.microsoft.com/office/drawing/2014/main" id="{93D732DF-A607-7FB4-C819-95A6A7C85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063" y="3716338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Section J or K</a:t>
            </a:r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0F511566-18E7-8D35-02E3-0BFFC4EEE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24163"/>
            <a:ext cx="99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b="1"/>
              <a:t>Row # (01-25)</a:t>
            </a: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BD3020E3-47F2-F306-8795-39F451486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762000"/>
            <a:ext cx="1828800" cy="121285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/>
              <a:t>Section &amp; Row Markers</a:t>
            </a:r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27367219-A613-E7BE-C9EF-3007D6977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76200"/>
            <a:ext cx="708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>
                <a:latin typeface="Old English Text MT" panose="03040902040508030806" pitchFamily="66" charset="0"/>
              </a:rPr>
              <a:t>Maplewood Cemetery Association</a:t>
            </a:r>
          </a:p>
        </p:txBody>
      </p:sp>
      <p:sp>
        <p:nvSpPr>
          <p:cNvPr id="9232" name="Text Box 16">
            <a:extLst>
              <a:ext uri="{FF2B5EF4-FFF2-40B4-BE49-F238E27FC236}">
                <a16:creationId xmlns:a16="http://schemas.microsoft.com/office/drawing/2014/main" id="{A514062C-DEC1-E679-94A7-E131B2DD8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814888"/>
            <a:ext cx="411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/>
              <a:t>Placed at each end of row and at center median at grave 1</a:t>
            </a:r>
          </a:p>
        </p:txBody>
      </p:sp>
      <p:sp>
        <p:nvSpPr>
          <p:cNvPr id="9234" name="AutoShape 18">
            <a:extLst>
              <a:ext uri="{FF2B5EF4-FFF2-40B4-BE49-F238E27FC236}">
                <a16:creationId xmlns:a16="http://schemas.microsoft.com/office/drawing/2014/main" id="{F4CD278C-56B4-D0B2-7640-9DF03D0EFDB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579813" y="2495550"/>
            <a:ext cx="1981200" cy="1527175"/>
          </a:xfrm>
          <a:prstGeom prst="roundRect">
            <a:avLst>
              <a:gd name="adj" fmla="val 16667"/>
            </a:avLst>
          </a:prstGeom>
          <a:solidFill>
            <a:schemeClr val="accent1">
              <a:alpha val="48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Text Box 19">
            <a:extLst>
              <a:ext uri="{FF2B5EF4-FFF2-40B4-BE49-F238E27FC236}">
                <a16:creationId xmlns:a16="http://schemas.microsoft.com/office/drawing/2014/main" id="{D42F20AF-CCA7-8B3A-6E04-48643A4FBC9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789363" y="2952750"/>
            <a:ext cx="9255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/>
              <a:t>J01</a:t>
            </a:r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id="{8789C221-A770-A01A-A3BE-A567B468128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 flipV="1">
            <a:off x="4505326" y="2952750"/>
            <a:ext cx="9255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/>
              <a:t>J02</a:t>
            </a:r>
          </a:p>
        </p:txBody>
      </p:sp>
      <p:sp>
        <p:nvSpPr>
          <p:cNvPr id="9237" name="Line 21">
            <a:extLst>
              <a:ext uri="{FF2B5EF4-FFF2-40B4-BE49-F238E27FC236}">
                <a16:creationId xmlns:a16="http://schemas.microsoft.com/office/drawing/2014/main" id="{BD61C001-B31E-B44B-F96D-7BA995642E52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3818732" y="3261519"/>
            <a:ext cx="15303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8" name="Line 22">
            <a:extLst>
              <a:ext uri="{FF2B5EF4-FFF2-40B4-BE49-F238E27FC236}">
                <a16:creationId xmlns:a16="http://schemas.microsoft.com/office/drawing/2014/main" id="{4A4E5DAF-A780-6A9A-6F19-C7ACA06BB1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86138" y="3563938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83B73284-5B53-F0C2-C065-99B018742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502275"/>
            <a:ext cx="1600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/>
              <a:t>Using J. DeFontes, Co #5X52R cast aluminum lot markers</a:t>
            </a:r>
          </a:p>
        </p:txBody>
      </p:sp>
      <p:sp>
        <p:nvSpPr>
          <p:cNvPr id="9241" name="Line 25">
            <a:extLst>
              <a:ext uri="{FF2B5EF4-FFF2-40B4-BE49-F238E27FC236}">
                <a16:creationId xmlns:a16="http://schemas.microsoft.com/office/drawing/2014/main" id="{1D7DB9D3-2CFC-422A-1CC4-43B677BAEB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1524000"/>
            <a:ext cx="457200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Line 26">
            <a:extLst>
              <a:ext uri="{FF2B5EF4-FFF2-40B4-BE49-F238E27FC236}">
                <a16:creationId xmlns:a16="http://schemas.microsoft.com/office/drawing/2014/main" id="{0F969E45-6B68-CEB7-87ED-1DACF093AC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1524000"/>
            <a:ext cx="228600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3" name="Text Box 27">
            <a:extLst>
              <a:ext uri="{FF2B5EF4-FFF2-40B4-BE49-F238E27FC236}">
                <a16:creationId xmlns:a16="http://schemas.microsoft.com/office/drawing/2014/main" id="{FCCBD9A8-B2E3-9645-FD3B-871F1392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9144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/>
              <a:t>Section J Row 01</a:t>
            </a:r>
          </a:p>
        </p:txBody>
      </p:sp>
      <p:sp>
        <p:nvSpPr>
          <p:cNvPr id="9244" name="Text Box 28">
            <a:extLst>
              <a:ext uri="{FF2B5EF4-FFF2-40B4-BE49-F238E27FC236}">
                <a16:creationId xmlns:a16="http://schemas.microsoft.com/office/drawing/2014/main" id="{7B95E77E-6379-B5D3-4EC3-51A80BEBB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144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600" b="1"/>
              <a:t>Section J Row 02 </a:t>
            </a:r>
            <a:r>
              <a:rPr lang="en-US" altLang="en-US" sz="1200"/>
              <a:t>(1)</a:t>
            </a:r>
          </a:p>
        </p:txBody>
      </p:sp>
      <p:sp>
        <p:nvSpPr>
          <p:cNvPr id="9245" name="Text Box 29">
            <a:extLst>
              <a:ext uri="{FF2B5EF4-FFF2-40B4-BE49-F238E27FC236}">
                <a16:creationId xmlns:a16="http://schemas.microsoft.com/office/drawing/2014/main" id="{BA883CDF-6942-CDE0-0A2F-418D28BE1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86400"/>
            <a:ext cx="2133600" cy="649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200"/>
              <a:t>Note (1): Adjacent Row # may be blank at last row, (odd number of rows).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>
            <a:extLst>
              <a:ext uri="{FF2B5EF4-FFF2-40B4-BE49-F238E27FC236}">
                <a16:creationId xmlns:a16="http://schemas.microsoft.com/office/drawing/2014/main" id="{6369B472-FBD7-3DC6-E4BE-B75A710E3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685800"/>
            <a:ext cx="6491288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Text Box 5">
            <a:extLst>
              <a:ext uri="{FF2B5EF4-FFF2-40B4-BE49-F238E27FC236}">
                <a16:creationId xmlns:a16="http://schemas.microsoft.com/office/drawing/2014/main" id="{B4E4D401-A305-15E2-B009-06CF0C014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76200"/>
            <a:ext cx="708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>
                <a:latin typeface="Old English Text MT" panose="03040902040508030806" pitchFamily="66" charset="0"/>
              </a:rPr>
              <a:t>Maplewood Cemetery Association</a:t>
            </a:r>
          </a:p>
        </p:txBody>
      </p:sp>
      <p:grpSp>
        <p:nvGrpSpPr>
          <p:cNvPr id="7178" name="Group 10">
            <a:extLst>
              <a:ext uri="{FF2B5EF4-FFF2-40B4-BE49-F238E27FC236}">
                <a16:creationId xmlns:a16="http://schemas.microsoft.com/office/drawing/2014/main" id="{EB161857-8B14-9980-824B-7BF978D862EB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697163"/>
            <a:ext cx="1676400" cy="1265237"/>
            <a:chOff x="192" y="2515"/>
            <a:chExt cx="1824" cy="1248"/>
          </a:xfrm>
        </p:grpSpPr>
        <p:sp>
          <p:nvSpPr>
            <p:cNvPr id="7174" name="AutoShape 6">
              <a:extLst>
                <a:ext uri="{FF2B5EF4-FFF2-40B4-BE49-F238E27FC236}">
                  <a16:creationId xmlns:a16="http://schemas.microsoft.com/office/drawing/2014/main" id="{0AA10843-6D00-EC7C-C1CF-EC65523AB3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515"/>
              <a:ext cx="1824" cy="124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48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Text Box 7">
              <a:extLst>
                <a:ext uri="{FF2B5EF4-FFF2-40B4-BE49-F238E27FC236}">
                  <a16:creationId xmlns:a16="http://schemas.microsoft.com/office/drawing/2014/main" id="{87FA913E-5383-4B51-B770-E53CB66DE6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" y="2700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0105</a:t>
              </a:r>
            </a:p>
          </p:txBody>
        </p:sp>
        <p:sp>
          <p:nvSpPr>
            <p:cNvPr id="7176" name="Text Box 8">
              <a:extLst>
                <a:ext uri="{FF2B5EF4-FFF2-40B4-BE49-F238E27FC236}">
                  <a16:creationId xmlns:a16="http://schemas.microsoft.com/office/drawing/2014/main" id="{D67FAA44-6F5B-0E1F-6411-1C33ADC4D2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627" y="3143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0104</a:t>
              </a:r>
            </a:p>
          </p:txBody>
        </p:sp>
        <p:sp>
          <p:nvSpPr>
            <p:cNvPr id="7177" name="Line 9">
              <a:extLst>
                <a:ext uri="{FF2B5EF4-FFF2-40B4-BE49-F238E27FC236}">
                  <a16:creationId xmlns:a16="http://schemas.microsoft.com/office/drawing/2014/main" id="{65BDF348-CA37-C7BD-6FB6-5B4D76A67D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" y="3139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9" name="Group 11">
            <a:extLst>
              <a:ext uri="{FF2B5EF4-FFF2-40B4-BE49-F238E27FC236}">
                <a16:creationId xmlns:a16="http://schemas.microsoft.com/office/drawing/2014/main" id="{92393CC5-BFC0-535E-14D9-D8A69FE3FBF3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990600"/>
            <a:ext cx="1676400" cy="1265238"/>
            <a:chOff x="192" y="2515"/>
            <a:chExt cx="1824" cy="1248"/>
          </a:xfrm>
        </p:grpSpPr>
        <p:sp>
          <p:nvSpPr>
            <p:cNvPr id="7180" name="AutoShape 12">
              <a:extLst>
                <a:ext uri="{FF2B5EF4-FFF2-40B4-BE49-F238E27FC236}">
                  <a16:creationId xmlns:a16="http://schemas.microsoft.com/office/drawing/2014/main" id="{034F9489-B113-0BE6-9C89-B37471E15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515"/>
              <a:ext cx="1824" cy="124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48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1" name="Text Box 13">
              <a:extLst>
                <a:ext uri="{FF2B5EF4-FFF2-40B4-BE49-F238E27FC236}">
                  <a16:creationId xmlns:a16="http://schemas.microsoft.com/office/drawing/2014/main" id="{51666E79-1E3A-9A0D-F2B3-36079D49B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" y="2700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0205</a:t>
              </a:r>
            </a:p>
          </p:txBody>
        </p:sp>
        <p:sp>
          <p:nvSpPr>
            <p:cNvPr id="7182" name="Text Box 14">
              <a:extLst>
                <a:ext uri="{FF2B5EF4-FFF2-40B4-BE49-F238E27FC236}">
                  <a16:creationId xmlns:a16="http://schemas.microsoft.com/office/drawing/2014/main" id="{54EC76EF-91FD-0C81-C64B-55BEEA9209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627" y="3143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0204</a:t>
              </a:r>
            </a:p>
          </p:txBody>
        </p:sp>
        <p:sp>
          <p:nvSpPr>
            <p:cNvPr id="7183" name="Line 15">
              <a:extLst>
                <a:ext uri="{FF2B5EF4-FFF2-40B4-BE49-F238E27FC236}">
                  <a16:creationId xmlns:a16="http://schemas.microsoft.com/office/drawing/2014/main" id="{ED1E11BA-4F7D-5133-7C65-AC0C468C10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" y="3139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4" name="Line 16">
            <a:extLst>
              <a:ext uri="{FF2B5EF4-FFF2-40B4-BE49-F238E27FC236}">
                <a16:creationId xmlns:a16="http://schemas.microsoft.com/office/drawing/2014/main" id="{6FBFA224-E7A0-7B81-908D-F5F15BC51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7526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Line 17">
            <a:extLst>
              <a:ext uri="{FF2B5EF4-FFF2-40B4-BE49-F238E27FC236}">
                <a16:creationId xmlns:a16="http://schemas.microsoft.com/office/drawing/2014/main" id="{A496D743-CFBF-23A5-25EF-D0D50C0557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743200"/>
            <a:ext cx="990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190" name="Group 22">
            <a:extLst>
              <a:ext uri="{FF2B5EF4-FFF2-40B4-BE49-F238E27FC236}">
                <a16:creationId xmlns:a16="http://schemas.microsoft.com/office/drawing/2014/main" id="{73580AC7-3B9F-C83E-F4DF-B491899F555B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2428082" y="5134769"/>
            <a:ext cx="1676400" cy="1265237"/>
            <a:chOff x="192" y="2515"/>
            <a:chExt cx="1824" cy="1248"/>
          </a:xfrm>
        </p:grpSpPr>
        <p:sp>
          <p:nvSpPr>
            <p:cNvPr id="7191" name="AutoShape 23">
              <a:extLst>
                <a:ext uri="{FF2B5EF4-FFF2-40B4-BE49-F238E27FC236}">
                  <a16:creationId xmlns:a16="http://schemas.microsoft.com/office/drawing/2014/main" id="{4ADD252F-6875-507E-6F16-2F6B41192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515"/>
              <a:ext cx="1824" cy="124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48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Text Box 24">
              <a:extLst>
                <a:ext uri="{FF2B5EF4-FFF2-40B4-BE49-F238E27FC236}">
                  <a16:creationId xmlns:a16="http://schemas.microsoft.com/office/drawing/2014/main" id="{B7056791-0487-D3B7-939E-445CD19AB3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" y="2700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J01</a:t>
              </a:r>
            </a:p>
          </p:txBody>
        </p:sp>
        <p:sp>
          <p:nvSpPr>
            <p:cNvPr id="7193" name="Text Box 25">
              <a:extLst>
                <a:ext uri="{FF2B5EF4-FFF2-40B4-BE49-F238E27FC236}">
                  <a16:creationId xmlns:a16="http://schemas.microsoft.com/office/drawing/2014/main" id="{1A8602AE-BC95-8C2A-9729-5F8E19DB88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627" y="3143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J02</a:t>
              </a:r>
            </a:p>
          </p:txBody>
        </p:sp>
        <p:sp>
          <p:nvSpPr>
            <p:cNvPr id="7194" name="Line 26">
              <a:extLst>
                <a:ext uri="{FF2B5EF4-FFF2-40B4-BE49-F238E27FC236}">
                  <a16:creationId xmlns:a16="http://schemas.microsoft.com/office/drawing/2014/main" id="{FA632E14-F245-137B-0910-B4802CD80E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" y="3139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95" name="Line 27">
            <a:extLst>
              <a:ext uri="{FF2B5EF4-FFF2-40B4-BE49-F238E27FC236}">
                <a16:creationId xmlns:a16="http://schemas.microsoft.com/office/drawing/2014/main" id="{12752554-E794-EE00-74BE-03A332F0B6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76600" y="38100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6" name="Text Box 28">
            <a:extLst>
              <a:ext uri="{FF2B5EF4-FFF2-40B4-BE49-F238E27FC236}">
                <a16:creationId xmlns:a16="http://schemas.microsoft.com/office/drawing/2014/main" id="{773500DD-2DB3-C585-D6BE-BD7E6DC6B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05400"/>
            <a:ext cx="12954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/>
              <a:t>Placed at each end of row and at center median at grave 1</a:t>
            </a:r>
          </a:p>
        </p:txBody>
      </p:sp>
      <p:grpSp>
        <p:nvGrpSpPr>
          <p:cNvPr id="7197" name="Group 29">
            <a:extLst>
              <a:ext uri="{FF2B5EF4-FFF2-40B4-BE49-F238E27FC236}">
                <a16:creationId xmlns:a16="http://schemas.microsoft.com/office/drawing/2014/main" id="{F90D6CF1-422A-E736-746B-713EA391E308}"/>
              </a:ext>
            </a:extLst>
          </p:cNvPr>
          <p:cNvGrpSpPr>
            <a:grpSpLocks/>
          </p:cNvGrpSpPr>
          <p:nvPr/>
        </p:nvGrpSpPr>
        <p:grpSpPr bwMode="auto">
          <a:xfrm rot="16200000">
            <a:off x="4244182" y="5134769"/>
            <a:ext cx="1676400" cy="1265237"/>
            <a:chOff x="192" y="2515"/>
            <a:chExt cx="1824" cy="1248"/>
          </a:xfrm>
        </p:grpSpPr>
        <p:sp>
          <p:nvSpPr>
            <p:cNvPr id="7198" name="AutoShape 30">
              <a:extLst>
                <a:ext uri="{FF2B5EF4-FFF2-40B4-BE49-F238E27FC236}">
                  <a16:creationId xmlns:a16="http://schemas.microsoft.com/office/drawing/2014/main" id="{E1FD54DD-C673-F39A-1139-AFA1DE355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515"/>
              <a:ext cx="1824" cy="124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alpha val="48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9" name="Text Box 31">
              <a:extLst>
                <a:ext uri="{FF2B5EF4-FFF2-40B4-BE49-F238E27FC236}">
                  <a16:creationId xmlns:a16="http://schemas.microsoft.com/office/drawing/2014/main" id="{A87BD781-29CD-FEA3-DA4B-1EA5150D5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2" y="2700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J03</a:t>
              </a:r>
            </a:p>
          </p:txBody>
        </p:sp>
        <p:sp>
          <p:nvSpPr>
            <p:cNvPr id="7200" name="Text Box 32">
              <a:extLst>
                <a:ext uri="{FF2B5EF4-FFF2-40B4-BE49-F238E27FC236}">
                  <a16:creationId xmlns:a16="http://schemas.microsoft.com/office/drawing/2014/main" id="{AD16EE88-BF06-5CEC-AAD0-B6D296BDE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V="1">
              <a:off x="627" y="3143"/>
              <a:ext cx="1007" cy="4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400"/>
                <a:t>J04</a:t>
              </a:r>
            </a:p>
          </p:txBody>
        </p:sp>
        <p:sp>
          <p:nvSpPr>
            <p:cNvPr id="7201" name="Line 33">
              <a:extLst>
                <a:ext uri="{FF2B5EF4-FFF2-40B4-BE49-F238E27FC236}">
                  <a16:creationId xmlns:a16="http://schemas.microsoft.com/office/drawing/2014/main" id="{5BC43D30-0D5F-0AC4-ADF6-1666E003F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" y="3139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2" name="Line 34">
            <a:extLst>
              <a:ext uri="{FF2B5EF4-FFF2-40B4-BE49-F238E27FC236}">
                <a16:creationId xmlns:a16="http://schemas.microsoft.com/office/drawing/2014/main" id="{A9AAAF4C-CE28-7F8B-087D-3C2C504089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92700" y="38100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Text Box 35">
            <a:extLst>
              <a:ext uri="{FF2B5EF4-FFF2-40B4-BE49-F238E27FC236}">
                <a16:creationId xmlns:a16="http://schemas.microsoft.com/office/drawing/2014/main" id="{9A61030F-FEE6-703B-D716-69C20629B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248275"/>
            <a:ext cx="2362200" cy="847725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/>
              <a:t>Grave, Section &amp; Row Markers</a:t>
            </a:r>
          </a:p>
        </p:txBody>
      </p:sp>
      <p:sp>
        <p:nvSpPr>
          <p:cNvPr id="7204" name="Text Box 36">
            <a:extLst>
              <a:ext uri="{FF2B5EF4-FFF2-40B4-BE49-F238E27FC236}">
                <a16:creationId xmlns:a16="http://schemas.microsoft.com/office/drawing/2014/main" id="{E9E64A70-2AAE-4DE8-D8D1-C65F41544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22479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/>
              <a:t>Row &amp; Grave Markers</a:t>
            </a:r>
          </a:p>
        </p:txBody>
      </p:sp>
      <p:sp>
        <p:nvSpPr>
          <p:cNvPr id="7205" name="Text Box 37">
            <a:extLst>
              <a:ext uri="{FF2B5EF4-FFF2-40B4-BE49-F238E27FC236}">
                <a16:creationId xmlns:a16="http://schemas.microsoft.com/office/drawing/2014/main" id="{357FBA63-97B8-F100-A265-1D0C8384B0E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454400" y="5562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200"/>
              <a:t>Section &amp; Row Markers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>
            <a:extLst>
              <a:ext uri="{FF2B5EF4-FFF2-40B4-BE49-F238E27FC236}">
                <a16:creationId xmlns:a16="http://schemas.microsoft.com/office/drawing/2014/main" id="{7A7435E6-1F04-69A3-478D-18F9FB00E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3581400"/>
            <a:ext cx="6705600" cy="2057400"/>
          </a:xfrm>
          <a:prstGeom prst="rect">
            <a:avLst/>
          </a:prstGeom>
          <a:solidFill>
            <a:srgbClr val="CCFFCC">
              <a:alpha val="4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F14AC5A1-6754-8FF8-316A-8F024A7CD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371600"/>
            <a:ext cx="6705600" cy="2133600"/>
          </a:xfrm>
          <a:prstGeom prst="rect">
            <a:avLst/>
          </a:prstGeom>
          <a:solidFill>
            <a:srgbClr val="FFFF99">
              <a:alpha val="48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FF73B99D-905E-D5B9-0DB3-94811DF13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76200"/>
            <a:ext cx="708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200">
                <a:latin typeface="Old English Text MT" panose="03040902040508030806" pitchFamily="66" charset="0"/>
              </a:rPr>
              <a:t>Maplewood Cemetery Association</a:t>
            </a:r>
          </a:p>
        </p:txBody>
      </p:sp>
      <p:pic>
        <p:nvPicPr>
          <p:cNvPr id="18436" name="Picture 4">
            <a:extLst>
              <a:ext uri="{FF2B5EF4-FFF2-40B4-BE49-F238E27FC236}">
                <a16:creationId xmlns:a16="http://schemas.microsoft.com/office/drawing/2014/main" id="{125D95B6-5605-D34F-F6CC-106792182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838200"/>
            <a:ext cx="7772400" cy="5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40" name="Text Box 8">
            <a:extLst>
              <a:ext uri="{FF2B5EF4-FFF2-40B4-BE49-F238E27FC236}">
                <a16:creationId xmlns:a16="http://schemas.microsoft.com/office/drawing/2014/main" id="{533B7C08-94F5-71D5-A533-7246C99CE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24088"/>
            <a:ext cx="114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Section J</a:t>
            </a: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955FC3B3-D6DD-8D53-BAA6-E27EE20B3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433888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Section K</a:t>
            </a:r>
          </a:p>
        </p:txBody>
      </p:sp>
      <p:sp>
        <p:nvSpPr>
          <p:cNvPr id="18442" name="AutoShape 10">
            <a:extLst>
              <a:ext uri="{FF2B5EF4-FFF2-40B4-BE49-F238E27FC236}">
                <a16:creationId xmlns:a16="http://schemas.microsoft.com/office/drawing/2014/main" id="{550556A7-CE61-BF64-F764-E5CB49A06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514600"/>
            <a:ext cx="5334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AutoShape 11">
            <a:extLst>
              <a:ext uri="{FF2B5EF4-FFF2-40B4-BE49-F238E27FC236}">
                <a16:creationId xmlns:a16="http://schemas.microsoft.com/office/drawing/2014/main" id="{58AB17AF-9E30-3884-09E3-A2B475EEC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724400"/>
            <a:ext cx="5334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4" name="Text Box 12">
            <a:extLst>
              <a:ext uri="{FF2B5EF4-FFF2-40B4-BE49-F238E27FC236}">
                <a16:creationId xmlns:a16="http://schemas.microsoft.com/office/drawing/2014/main" id="{54C13E79-B849-E535-22CE-B653051B7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775" y="6040438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Row 01</a:t>
            </a:r>
          </a:p>
        </p:txBody>
      </p:sp>
      <p:sp>
        <p:nvSpPr>
          <p:cNvPr id="18445" name="AutoShape 13">
            <a:extLst>
              <a:ext uri="{FF2B5EF4-FFF2-40B4-BE49-F238E27FC236}">
                <a16:creationId xmlns:a16="http://schemas.microsoft.com/office/drawing/2014/main" id="{0D0C1312-E0FE-6956-7D11-ED4D454B050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882775" y="5562600"/>
            <a:ext cx="838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Text Box 14">
            <a:extLst>
              <a:ext uri="{FF2B5EF4-FFF2-40B4-BE49-F238E27FC236}">
                <a16:creationId xmlns:a16="http://schemas.microsoft.com/office/drawing/2014/main" id="{69F78833-1C5A-532B-68F5-6754B51BD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9750" y="763588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Row 01</a:t>
            </a:r>
          </a:p>
        </p:txBody>
      </p:sp>
      <p:sp>
        <p:nvSpPr>
          <p:cNvPr id="18447" name="AutoShape 15">
            <a:extLst>
              <a:ext uri="{FF2B5EF4-FFF2-40B4-BE49-F238E27FC236}">
                <a16:creationId xmlns:a16="http://schemas.microsoft.com/office/drawing/2014/main" id="{D09CFDA3-8290-BD7F-90E3-4DC9F90E040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889126" y="1279525"/>
            <a:ext cx="685800" cy="1746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Text Box 16">
            <a:extLst>
              <a:ext uri="{FF2B5EF4-FFF2-40B4-BE49-F238E27FC236}">
                <a16:creationId xmlns:a16="http://schemas.microsoft.com/office/drawing/2014/main" id="{5C6AD6CD-3EBD-DD8F-B4B5-E6456B785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6040438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Row 11</a:t>
            </a:r>
          </a:p>
        </p:txBody>
      </p:sp>
      <p:sp>
        <p:nvSpPr>
          <p:cNvPr id="18449" name="AutoShape 17">
            <a:extLst>
              <a:ext uri="{FF2B5EF4-FFF2-40B4-BE49-F238E27FC236}">
                <a16:creationId xmlns:a16="http://schemas.microsoft.com/office/drawing/2014/main" id="{D300FB3C-AD15-6B47-DC6D-DF01687EAF8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191000" y="5486400"/>
            <a:ext cx="9906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Text Box 20">
            <a:extLst>
              <a:ext uri="{FF2B5EF4-FFF2-40B4-BE49-F238E27FC236}">
                <a16:creationId xmlns:a16="http://schemas.microsoft.com/office/drawing/2014/main" id="{82FBD5C1-1A15-20C6-BF50-0A99671DB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7620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Row 11</a:t>
            </a:r>
          </a:p>
        </p:txBody>
      </p:sp>
      <p:sp>
        <p:nvSpPr>
          <p:cNvPr id="18453" name="AutoShape 21">
            <a:extLst>
              <a:ext uri="{FF2B5EF4-FFF2-40B4-BE49-F238E27FC236}">
                <a16:creationId xmlns:a16="http://schemas.microsoft.com/office/drawing/2014/main" id="{16197F36-3992-DFF8-5B60-0F459717D7C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85469" y="1132681"/>
            <a:ext cx="425450" cy="2047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Text Box 22">
            <a:extLst>
              <a:ext uri="{FF2B5EF4-FFF2-40B4-BE49-F238E27FC236}">
                <a16:creationId xmlns:a16="http://schemas.microsoft.com/office/drawing/2014/main" id="{3A6A2067-6C9E-AD01-8EA5-1E938411A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9475" y="6040438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Row 23</a:t>
            </a:r>
          </a:p>
        </p:txBody>
      </p:sp>
      <p:sp>
        <p:nvSpPr>
          <p:cNvPr id="18455" name="AutoShape 23">
            <a:extLst>
              <a:ext uri="{FF2B5EF4-FFF2-40B4-BE49-F238E27FC236}">
                <a16:creationId xmlns:a16="http://schemas.microsoft.com/office/drawing/2014/main" id="{87BB25B8-60BA-38F6-462B-0AD19B77DC5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848475" y="5181600"/>
            <a:ext cx="16002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Text Box 24">
            <a:extLst>
              <a:ext uri="{FF2B5EF4-FFF2-40B4-BE49-F238E27FC236}">
                <a16:creationId xmlns:a16="http://schemas.microsoft.com/office/drawing/2014/main" id="{942806AC-0FA5-E246-4F33-1344F6FF8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5025" y="7620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/>
              <a:t>Row 23</a:t>
            </a:r>
          </a:p>
        </p:txBody>
      </p:sp>
      <p:sp>
        <p:nvSpPr>
          <p:cNvPr id="18457" name="AutoShape 25">
            <a:extLst>
              <a:ext uri="{FF2B5EF4-FFF2-40B4-BE49-F238E27FC236}">
                <a16:creationId xmlns:a16="http://schemas.microsoft.com/office/drawing/2014/main" id="{1886013C-5AA7-7FBA-392B-F9A1299E939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06382" y="1935956"/>
            <a:ext cx="2025650" cy="1984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Text Box 26">
            <a:extLst>
              <a:ext uri="{FF2B5EF4-FFF2-40B4-BE49-F238E27FC236}">
                <a16:creationId xmlns:a16="http://schemas.microsoft.com/office/drawing/2014/main" id="{EE6C4640-B81E-1C28-3B68-9E024393C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2766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/>
              <a:t>Center Median</a:t>
            </a:r>
          </a:p>
        </p:txBody>
      </p:sp>
      <p:sp>
        <p:nvSpPr>
          <p:cNvPr id="18459" name="Line 27">
            <a:extLst>
              <a:ext uri="{FF2B5EF4-FFF2-40B4-BE49-F238E27FC236}">
                <a16:creationId xmlns:a16="http://schemas.microsoft.com/office/drawing/2014/main" id="{EA0D0151-91DB-E3D9-2498-0A61BD456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5496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Text Box 28">
            <a:extLst>
              <a:ext uri="{FF2B5EF4-FFF2-40B4-BE49-F238E27FC236}">
                <a16:creationId xmlns:a16="http://schemas.microsoft.com/office/drawing/2014/main" id="{AD92A960-B2B0-EC93-3261-EA0F71951ECF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798638" y="2878137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/>
              <a:t>Graves 01- 24</a:t>
            </a:r>
          </a:p>
        </p:txBody>
      </p:sp>
      <p:sp>
        <p:nvSpPr>
          <p:cNvPr id="18463" name="Line 31">
            <a:extLst>
              <a:ext uri="{FF2B5EF4-FFF2-40B4-BE49-F238E27FC236}">
                <a16:creationId xmlns:a16="http://schemas.microsoft.com/office/drawing/2014/main" id="{F5017555-EE18-FD7C-C5AD-4D013416BCB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47900" y="1828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Text Box 32">
            <a:extLst>
              <a:ext uri="{FF2B5EF4-FFF2-40B4-BE49-F238E27FC236}">
                <a16:creationId xmlns:a16="http://schemas.microsoft.com/office/drawing/2014/main" id="{5DD0FE39-F02C-CE2F-0DED-F2BB8CB1DE0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1820863" y="3754437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/>
              <a:t>Graves 01- 21</a:t>
            </a:r>
          </a:p>
        </p:txBody>
      </p:sp>
      <p:sp>
        <p:nvSpPr>
          <p:cNvPr id="18465" name="Line 33">
            <a:extLst>
              <a:ext uri="{FF2B5EF4-FFF2-40B4-BE49-F238E27FC236}">
                <a16:creationId xmlns:a16="http://schemas.microsoft.com/office/drawing/2014/main" id="{7930A078-880E-F5E9-D45C-AB721C1D4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7338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AutoShape 34">
            <a:extLst>
              <a:ext uri="{FF2B5EF4-FFF2-40B4-BE49-F238E27FC236}">
                <a16:creationId xmlns:a16="http://schemas.microsoft.com/office/drawing/2014/main" id="{38BB8FCD-0FFC-F1C8-D7BA-1E9BDF3992B4}"/>
              </a:ext>
            </a:extLst>
          </p:cNvPr>
          <p:cNvSpPr>
            <a:spLocks noChangeArrowheads="1"/>
          </p:cNvSpPr>
          <p:nvPr/>
        </p:nvSpPr>
        <p:spPr bwMode="auto">
          <a:xfrm rot="-824943">
            <a:off x="368300" y="381000"/>
            <a:ext cx="3048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8467" name="Text Box 35">
            <a:extLst>
              <a:ext uri="{FF2B5EF4-FFF2-40B4-BE49-F238E27FC236}">
                <a16:creationId xmlns:a16="http://schemas.microsoft.com/office/drawing/2014/main" id="{E395878E-333D-4377-8ADD-C1F105A7127B}"/>
              </a:ext>
            </a:extLst>
          </p:cNvPr>
          <p:cNvSpPr txBox="1">
            <a:spLocks noChangeArrowheads="1"/>
          </p:cNvSpPr>
          <p:nvPr/>
        </p:nvSpPr>
        <p:spPr bwMode="auto">
          <a:xfrm rot="-825747">
            <a:off x="279400" y="762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N</a:t>
            </a:r>
          </a:p>
        </p:txBody>
      </p:sp>
      <p:sp>
        <p:nvSpPr>
          <p:cNvPr id="18468" name="Text Box 36">
            <a:extLst>
              <a:ext uri="{FF2B5EF4-FFF2-40B4-BE49-F238E27FC236}">
                <a16:creationId xmlns:a16="http://schemas.microsoft.com/office/drawing/2014/main" id="{81AAC717-351E-6430-5579-90C173857A4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186238" y="2865437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/>
              <a:t>Graves 01- 27</a:t>
            </a:r>
          </a:p>
        </p:txBody>
      </p:sp>
      <p:sp>
        <p:nvSpPr>
          <p:cNvPr id="18469" name="Text Box 37">
            <a:extLst>
              <a:ext uri="{FF2B5EF4-FFF2-40B4-BE49-F238E27FC236}">
                <a16:creationId xmlns:a16="http://schemas.microsoft.com/office/drawing/2014/main" id="{F8951D62-9EF0-A02C-C491-8CCBE69EA5D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4198938" y="3767137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 b="1"/>
              <a:t>Graves 01- 19</a:t>
            </a:r>
          </a:p>
        </p:txBody>
      </p:sp>
      <p:sp>
        <p:nvSpPr>
          <p:cNvPr id="18470" name="Line 38">
            <a:extLst>
              <a:ext uri="{FF2B5EF4-FFF2-40B4-BE49-F238E27FC236}">
                <a16:creationId xmlns:a16="http://schemas.microsoft.com/office/drawing/2014/main" id="{2BE79164-03FB-CABF-1729-09A408B6E26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733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Line 39">
            <a:extLst>
              <a:ext uri="{FF2B5EF4-FFF2-40B4-BE49-F238E27FC236}">
                <a16:creationId xmlns:a16="http://schemas.microsoft.com/office/drawing/2014/main" id="{AB13ACEB-B39D-90BB-9864-0CD46B4C7B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48200" y="1600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254</Words>
  <Application>Microsoft Office PowerPoint</Application>
  <PresentationFormat>Letter Paper (8.5x11 in)</PresentationFormat>
  <Paragraphs>58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Old English Text MT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Maplewood Cemetery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Maplewood Cemetery Section Markers</dc:title>
  <dc:subject>North Section</dc:subject>
  <dc:creator>Gary Stockmaster</dc:creator>
  <cp:lastModifiedBy>Gary Stockmaster</cp:lastModifiedBy>
  <cp:revision>31</cp:revision>
  <cp:lastPrinted>2010-03-17T16:36:52Z</cp:lastPrinted>
  <dcterms:created xsi:type="dcterms:W3CDTF">2010-03-15T17:42:08Z</dcterms:created>
  <dcterms:modified xsi:type="dcterms:W3CDTF">2025-10-14T16:08:18Z</dcterms:modified>
</cp:coreProperties>
</file>